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556" r:id="rId2"/>
    <p:sldId id="281" r:id="rId3"/>
    <p:sldId id="557" r:id="rId4"/>
    <p:sldId id="534" r:id="rId5"/>
    <p:sldId id="562" r:id="rId6"/>
    <p:sldId id="256" r:id="rId7"/>
    <p:sldId id="564" r:id="rId8"/>
    <p:sldId id="561" r:id="rId9"/>
    <p:sldId id="56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6ED2A2-D0A7-294E-ADA8-F3F7EC5836DA}" v="8" dt="2026-08-24T13:43:54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9"/>
    <p:restoredTop sz="94658"/>
  </p:normalViewPr>
  <p:slideViewPr>
    <p:cSldViewPr snapToGrid="0">
      <p:cViewPr varScale="1">
        <p:scale>
          <a:sx n="91" d="100"/>
          <a:sy n="91" d="100"/>
        </p:scale>
        <p:origin x="216" y="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AA893-98E0-774A-82B9-9DF3FE71A0D1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0CD707-C8BF-9441-A3AB-46BDFF22CA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5515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F8DF56-873B-3740-893A-19B4C3883D3F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2437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F8DF56-873B-3740-893A-19B4C3883D3F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5294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22A7B9-50C0-A5D0-F6B8-4FE7F781EF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EF89E68-D66D-50F0-1097-EF1E53C20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B2B31A-F741-43F1-AACB-18F814E8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666C4F-B939-6C18-C0F4-27D42428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F11482-37AC-FE44-F608-88C8D33DD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35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30A5AD-7991-4C1F-26AE-DE6185E14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064FB3-B4D0-67D4-A20B-1AC0C2EDB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4816441-701D-69E1-4B1E-E387DB09C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8D5715-513D-1C83-D32E-B0D1E76E7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892ED2-C7D9-E062-A9A0-A63410546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490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174042-D489-E803-05A1-18299C045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19C322A-3270-20B8-8594-AABA87F1B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1FEDFF-BF06-8FCE-15A9-8D78EC02B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D8147C-5D69-E29F-89FB-59D6AA3B4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261C1B-D2A1-AF87-F352-0BCDA647A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71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CC1971-DE08-5767-D7BA-8D6B3B06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DC9DB70-EC81-E7CC-ED0D-EA50E59FE7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F841AC-A849-007A-437F-17404D657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C196495-53B5-B2B8-5FF6-911807AD5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F89FEF-5DC0-993D-9FFD-1BDECE105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0B7A90-D4C6-C547-FB23-2A9EFA7BF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17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1CADD3-48DA-8A9E-A48F-53E38018F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C66E19-7306-2B11-4A1D-D02F1E7D9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3664BA-B0A6-B0C8-B262-50F937A72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87030A4-991E-B285-3AB7-1A973CAFA8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7B9DC57-53B2-E9E3-C526-F32C486DF6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D1985AB-D98B-1D5B-EAA7-6F8EC0124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E2F81C5-7846-D524-85C2-3D45E8BC6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65772ED-1229-EF04-1D1E-CD8CCA8C4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582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6FAF99-38D5-07C2-8355-61E01A26D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87D0765-7D35-C50D-D6D3-87AB0AB69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3B0349-ADC5-CBA2-5675-B5B2B4371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8FB917-E6E1-C221-A486-0802CF765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47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A2F1B38-4B4B-1149-6D33-4F870912D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633E3F-2E7C-00AB-12A1-77683469B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E3CDCFC-5EBF-6533-8700-85808CB28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2481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4D109-2CD1-5C28-8070-512915F2C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A37677-9A50-8BED-8F89-2EF3DA935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09D8FDA-F57D-9A8C-852C-07DB965D66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B077FA-6746-5E1D-E86D-FD76B56EB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4A8FE3-5B6A-5AE2-FF14-7BD0A94F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B2C5B31-FEA9-0DC5-3AA1-84A5CE149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052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AB6B45-448A-0ED8-0BDA-D3EFF37D5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D64D2C9-328A-775C-ACB9-61872DF449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766A2AE-D0A2-7205-AB8E-C43F1E3283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B1456A3-5FC9-738C-3607-7FB09A9E1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0190AF-A5D7-836B-513E-21071E07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1CDFBBD-1771-1AC1-384D-9C1DDE90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289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A9A454-E98E-DC37-AE0A-5FA7CAE23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D262756-B7D4-2A12-D024-ED4CD5370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E51D2-C719-EA3C-52D0-D140F60BB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A52CCC-881E-C925-4562-4F0354933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C731D9-BA19-318B-9083-1A3A7EAED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5575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CB7C08B-E51D-C2FD-0ED8-F89939D0A8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516AD-C22B-D8F3-6169-A05CC69CF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1D2380-FA2B-C0E6-7441-AFEBB8081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B5F3E6-9112-665E-848B-06E197B54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381796-E84C-F8A3-10F1-B8497C9E0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22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C798736-B97F-B353-925B-46039E88F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FB8FF70-30B3-8740-9F19-82D291125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52272A-47C4-96CF-DFAB-C23C2C221F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60A915-B052-2444-8B2F-9B6193B185ED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390136-6367-5DC3-F42C-3FC19D7E15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65EA8E-9742-E93D-9BE1-722EED2FD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D7E38F-90CF-024C-AD93-43182906D1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031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sv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18" Type="http://schemas.openxmlformats.org/officeDocument/2006/relationships/image" Target="../media/image30.svg"/><Relationship Id="rId26" Type="http://schemas.openxmlformats.org/officeDocument/2006/relationships/image" Target="../media/image38.sv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svg"/><Relationship Id="rId25" Type="http://schemas.openxmlformats.org/officeDocument/2006/relationships/image" Target="../media/image37.svg"/><Relationship Id="rId2" Type="http://schemas.openxmlformats.org/officeDocument/2006/relationships/audio" Target="../media/media1.mp3"/><Relationship Id="rId16" Type="http://schemas.openxmlformats.org/officeDocument/2006/relationships/image" Target="../media/image28.svg"/><Relationship Id="rId20" Type="http://schemas.openxmlformats.org/officeDocument/2006/relationships/image" Target="../media/image32.png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5" Type="http://schemas.openxmlformats.org/officeDocument/2006/relationships/image" Target="../media/image17.png"/><Relationship Id="rId15" Type="http://schemas.openxmlformats.org/officeDocument/2006/relationships/image" Target="../media/image27.sv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10" Type="http://schemas.openxmlformats.org/officeDocument/2006/relationships/image" Target="../media/image22.png"/><Relationship Id="rId19" Type="http://schemas.openxmlformats.org/officeDocument/2006/relationships/image" Target="../media/image31.sv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svg"/><Relationship Id="rId22" Type="http://schemas.openxmlformats.org/officeDocument/2006/relationships/image" Target="../media/image34.png"/><Relationship Id="rId27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1.svg"/><Relationship Id="rId3" Type="http://schemas.openxmlformats.org/officeDocument/2006/relationships/image" Target="../media/image21.png"/><Relationship Id="rId7" Type="http://schemas.openxmlformats.org/officeDocument/2006/relationships/image" Target="../media/image43.png"/><Relationship Id="rId12" Type="http://schemas.openxmlformats.org/officeDocument/2006/relationships/image" Target="../media/image44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29.sv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png"/><Relationship Id="rId9" Type="http://schemas.openxmlformats.org/officeDocument/2006/relationships/image" Target="../media/image26.svg"/><Relationship Id="rId14" Type="http://schemas.openxmlformats.org/officeDocument/2006/relationships/image" Target="../media/image4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4FAD7F6B-628F-AEC8-C7C0-0CA1F825E8C4}"/>
              </a:ext>
            </a:extLst>
          </p:cNvPr>
          <p:cNvSpPr txBox="1"/>
          <p:nvPr/>
        </p:nvSpPr>
        <p:spPr>
          <a:xfrm>
            <a:off x="4450261" y="3075057"/>
            <a:ext cx="27142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/>
              <a:t>ECOLOGIA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C411C62-15AF-DB3E-AC4F-91725A3F14EE}"/>
              </a:ext>
            </a:extLst>
          </p:cNvPr>
          <p:cNvSpPr txBox="1"/>
          <p:nvPr/>
        </p:nvSpPr>
        <p:spPr>
          <a:xfrm>
            <a:off x="10058400" y="6378767"/>
            <a:ext cx="1978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Prof. Marco nunes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CE78274-8CE5-418E-F8EC-43511FBDED22}"/>
              </a:ext>
            </a:extLst>
          </p:cNvPr>
          <p:cNvSpPr txBox="1"/>
          <p:nvPr/>
        </p:nvSpPr>
        <p:spPr>
          <a:xfrm>
            <a:off x="129813" y="120700"/>
            <a:ext cx="24196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/>
              <a:t>BIOLOGIA</a:t>
            </a:r>
          </a:p>
        </p:txBody>
      </p:sp>
    </p:spTree>
    <p:extLst>
      <p:ext uri="{BB962C8B-B14F-4D97-AF65-F5344CB8AC3E}">
        <p14:creationId xmlns:p14="http://schemas.microsoft.com/office/powerpoint/2010/main" val="79169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aixaDeTexto 99">
            <a:extLst>
              <a:ext uri="{FF2B5EF4-FFF2-40B4-BE49-F238E27FC236}">
                <a16:creationId xmlns:a16="http://schemas.microsoft.com/office/drawing/2014/main" id="{9C5474A2-2FB0-CB47-B76B-2D124E8195B2}"/>
              </a:ext>
            </a:extLst>
          </p:cNvPr>
          <p:cNvSpPr txBox="1"/>
          <p:nvPr/>
        </p:nvSpPr>
        <p:spPr>
          <a:xfrm>
            <a:off x="0" y="-6481"/>
            <a:ext cx="1219199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300" b="1" dirty="0">
                <a:ln w="0"/>
                <a:solidFill>
                  <a:srgbClr val="FB415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ECOLOGIA ESTUDA AS RELAÇÕES ENTRE OS SERES VIVOS E O AMBIENTE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724613DA-9D3F-0349-AE2F-44BE472A443C}"/>
              </a:ext>
            </a:extLst>
          </p:cNvPr>
          <p:cNvGrpSpPr/>
          <p:nvPr/>
        </p:nvGrpSpPr>
        <p:grpSpPr>
          <a:xfrm>
            <a:off x="0" y="439795"/>
            <a:ext cx="12290461" cy="697444"/>
            <a:chOff x="0" y="421291"/>
            <a:chExt cx="12290461" cy="697444"/>
          </a:xfrm>
        </p:grpSpPr>
        <p:sp>
          <p:nvSpPr>
            <p:cNvPr id="101" name="Retângulo 100">
              <a:extLst>
                <a:ext uri="{FF2B5EF4-FFF2-40B4-BE49-F238E27FC236}">
                  <a16:creationId xmlns:a16="http://schemas.microsoft.com/office/drawing/2014/main" id="{CC8E6C1B-630D-B041-A11D-883BA55C519C}"/>
                </a:ext>
              </a:extLst>
            </p:cNvPr>
            <p:cNvSpPr/>
            <p:nvPr/>
          </p:nvSpPr>
          <p:spPr>
            <a:xfrm>
              <a:off x="0" y="421291"/>
              <a:ext cx="1221053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4057"/>
                  </a:highlight>
                  <a:cs typeface="Arial" panose="020B0604020202020204" pitchFamily="34" charset="0"/>
                </a:rPr>
                <a:t>NÍVEIS DE ORGANIZAÇÃO DA VIDA</a:t>
              </a:r>
            </a:p>
          </p:txBody>
        </p:sp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id="{234F8F54-83AD-C746-9B99-AA8678923C2A}"/>
                </a:ext>
              </a:extLst>
            </p:cNvPr>
            <p:cNvSpPr txBox="1"/>
            <p:nvPr/>
          </p:nvSpPr>
          <p:spPr>
            <a:xfrm>
              <a:off x="98472" y="718625"/>
              <a:ext cx="121919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/>
                <a:t>Célula      Tecido     Órgão      Sistema      Organismo      População      Comunidade     Ecossistema      Biosfera</a:t>
              </a:r>
            </a:p>
          </p:txBody>
        </p:sp>
        <p:pic>
          <p:nvPicPr>
            <p:cNvPr id="10" name="Gráfico 9" descr="Seta: reta com preenchimento sólido">
              <a:extLst>
                <a:ext uri="{FF2B5EF4-FFF2-40B4-BE49-F238E27FC236}">
                  <a16:creationId xmlns:a16="http://schemas.microsoft.com/office/drawing/2014/main" id="{2C298481-7150-654F-BC37-AC51BD2730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188497" y="760103"/>
              <a:ext cx="317155" cy="317155"/>
            </a:xfrm>
            <a:prstGeom prst="rect">
              <a:avLst/>
            </a:prstGeom>
          </p:spPr>
        </p:pic>
        <p:pic>
          <p:nvPicPr>
            <p:cNvPr id="78" name="Gráfico 77" descr="Seta: reta com preenchimento sólido">
              <a:extLst>
                <a:ext uri="{FF2B5EF4-FFF2-40B4-BE49-F238E27FC236}">
                  <a16:creationId xmlns:a16="http://schemas.microsoft.com/office/drawing/2014/main" id="{68BAFF47-BDD7-1A4D-BB35-07A6706E21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140619" y="760103"/>
              <a:ext cx="317155" cy="317155"/>
            </a:xfrm>
            <a:prstGeom prst="rect">
              <a:avLst/>
            </a:prstGeom>
          </p:spPr>
        </p:pic>
        <p:pic>
          <p:nvPicPr>
            <p:cNvPr id="79" name="Gráfico 78" descr="Seta: reta com preenchimento sólido">
              <a:extLst>
                <a:ext uri="{FF2B5EF4-FFF2-40B4-BE49-F238E27FC236}">
                  <a16:creationId xmlns:a16="http://schemas.microsoft.com/office/drawing/2014/main" id="{F79BA815-FEF0-9F43-AEB3-4271D547A1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3095464" y="760103"/>
              <a:ext cx="317155" cy="317155"/>
            </a:xfrm>
            <a:prstGeom prst="rect">
              <a:avLst/>
            </a:prstGeom>
          </p:spPr>
        </p:pic>
        <p:pic>
          <p:nvPicPr>
            <p:cNvPr id="81" name="Gráfico 80" descr="Seta: reta com preenchimento sólido">
              <a:extLst>
                <a:ext uri="{FF2B5EF4-FFF2-40B4-BE49-F238E27FC236}">
                  <a16:creationId xmlns:a16="http://schemas.microsoft.com/office/drawing/2014/main" id="{D21F2E7B-0E27-4E4D-A528-4B22B6BFC7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5799557" y="760103"/>
              <a:ext cx="317155" cy="317155"/>
            </a:xfrm>
            <a:prstGeom prst="rect">
              <a:avLst/>
            </a:prstGeom>
          </p:spPr>
        </p:pic>
        <p:pic>
          <p:nvPicPr>
            <p:cNvPr id="82" name="Gráfico 81" descr="Seta: reta com preenchimento sólido">
              <a:extLst>
                <a:ext uri="{FF2B5EF4-FFF2-40B4-BE49-F238E27FC236}">
                  <a16:creationId xmlns:a16="http://schemas.microsoft.com/office/drawing/2014/main" id="{64162510-21D1-354D-8EE6-6075737B6F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4337110" y="760103"/>
              <a:ext cx="317155" cy="317155"/>
            </a:xfrm>
            <a:prstGeom prst="rect">
              <a:avLst/>
            </a:prstGeom>
          </p:spPr>
        </p:pic>
        <p:pic>
          <p:nvPicPr>
            <p:cNvPr id="83" name="Gráfico 82" descr="Seta: reta com preenchimento sólido">
              <a:extLst>
                <a:ext uri="{FF2B5EF4-FFF2-40B4-BE49-F238E27FC236}">
                  <a16:creationId xmlns:a16="http://schemas.microsoft.com/office/drawing/2014/main" id="{40647890-A690-A244-A7B5-021CE4F030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8977140" y="760102"/>
              <a:ext cx="317155" cy="317155"/>
            </a:xfrm>
            <a:prstGeom prst="rect">
              <a:avLst/>
            </a:prstGeom>
          </p:spPr>
        </p:pic>
        <p:pic>
          <p:nvPicPr>
            <p:cNvPr id="85" name="Gráfico 84" descr="Seta: reta com preenchimento sólido">
              <a:extLst>
                <a:ext uri="{FF2B5EF4-FFF2-40B4-BE49-F238E27FC236}">
                  <a16:creationId xmlns:a16="http://schemas.microsoft.com/office/drawing/2014/main" id="{5CC35FC3-6420-084B-AB24-211FB88F7A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7272735" y="760103"/>
              <a:ext cx="317155" cy="317155"/>
            </a:xfrm>
            <a:prstGeom prst="rect">
              <a:avLst/>
            </a:prstGeom>
          </p:spPr>
        </p:pic>
        <p:pic>
          <p:nvPicPr>
            <p:cNvPr id="88" name="Gráfico 87" descr="Seta: reta com preenchimento sólido">
              <a:extLst>
                <a:ext uri="{FF2B5EF4-FFF2-40B4-BE49-F238E27FC236}">
                  <a16:creationId xmlns:a16="http://schemas.microsoft.com/office/drawing/2014/main" id="{47D0BC1F-FB93-9149-B621-A7784EB6EE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658473" y="760103"/>
              <a:ext cx="317155" cy="317155"/>
            </a:xfrm>
            <a:prstGeom prst="rect">
              <a:avLst/>
            </a:prstGeom>
          </p:spPr>
        </p:pic>
      </p:grpSp>
      <p:grpSp>
        <p:nvGrpSpPr>
          <p:cNvPr id="3" name="Agrupar 2">
            <a:extLst>
              <a:ext uri="{FF2B5EF4-FFF2-40B4-BE49-F238E27FC236}">
                <a16:creationId xmlns:a16="http://schemas.microsoft.com/office/drawing/2014/main" id="{D040D156-E59C-FC46-A0DE-A1E1D6D48447}"/>
              </a:ext>
            </a:extLst>
          </p:cNvPr>
          <p:cNvGrpSpPr/>
          <p:nvPr/>
        </p:nvGrpSpPr>
        <p:grpSpPr>
          <a:xfrm>
            <a:off x="4813694" y="1328617"/>
            <a:ext cx="7305244" cy="2216938"/>
            <a:chOff x="4813694" y="1076829"/>
            <a:chExt cx="7305244" cy="2216938"/>
          </a:xfrm>
        </p:grpSpPr>
        <p:cxnSp>
          <p:nvCxnSpPr>
            <p:cNvPr id="103" name="Conector Reto 102">
              <a:extLst>
                <a:ext uri="{FF2B5EF4-FFF2-40B4-BE49-F238E27FC236}">
                  <a16:creationId xmlns:a16="http://schemas.microsoft.com/office/drawing/2014/main" id="{81E5CE05-7793-1F49-AD6B-91A84DC3B62A}"/>
                </a:ext>
              </a:extLst>
            </p:cNvPr>
            <p:cNvCxnSpPr>
              <a:cxnSpLocks/>
            </p:cNvCxnSpPr>
            <p:nvPr/>
          </p:nvCxnSpPr>
          <p:spPr>
            <a:xfrm>
              <a:off x="4813694" y="1118735"/>
              <a:ext cx="0" cy="1949577"/>
            </a:xfrm>
            <a:prstGeom prst="line">
              <a:avLst/>
            </a:prstGeom>
            <a:ln w="19050">
              <a:solidFill>
                <a:srgbClr val="FF40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1962CA87-0194-C64D-A136-E81ECB9B737D}"/>
                </a:ext>
              </a:extLst>
            </p:cNvPr>
            <p:cNvGrpSpPr/>
            <p:nvPr/>
          </p:nvGrpSpPr>
          <p:grpSpPr>
            <a:xfrm>
              <a:off x="5021726" y="1076829"/>
              <a:ext cx="7017093" cy="1522267"/>
              <a:chOff x="-173443" y="719771"/>
              <a:chExt cx="7017093" cy="1522267"/>
            </a:xfrm>
          </p:grpSpPr>
          <p:sp>
            <p:nvSpPr>
              <p:cNvPr id="66" name="Elipse 52">
                <a:extLst>
                  <a:ext uri="{FF2B5EF4-FFF2-40B4-BE49-F238E27FC236}">
                    <a16:creationId xmlns:a16="http://schemas.microsoft.com/office/drawing/2014/main" id="{562E1DA5-E0D6-8649-AB3F-66B7C907E40D}"/>
                  </a:ext>
                </a:extLst>
              </p:cNvPr>
              <p:cNvSpPr/>
              <p:nvPr/>
            </p:nvSpPr>
            <p:spPr>
              <a:xfrm>
                <a:off x="5321383" y="719771"/>
                <a:ext cx="1522267" cy="1522267"/>
              </a:xfrm>
              <a:prstGeom prst="ellipse">
                <a:avLst/>
              </a:prstGeom>
              <a:blipFill>
                <a:blip r:embed="rId4" cstate="print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67" name="Elipse 51">
                <a:extLst>
                  <a:ext uri="{FF2B5EF4-FFF2-40B4-BE49-F238E27FC236}">
                    <a16:creationId xmlns:a16="http://schemas.microsoft.com/office/drawing/2014/main" id="{54B12D28-9931-934C-B0DF-7A21455EB336}"/>
                  </a:ext>
                </a:extLst>
              </p:cNvPr>
              <p:cNvSpPr/>
              <p:nvPr/>
            </p:nvSpPr>
            <p:spPr>
              <a:xfrm>
                <a:off x="3776208" y="719771"/>
                <a:ext cx="1410881" cy="1373753"/>
              </a:xfrm>
              <a:prstGeom prst="ellipse">
                <a:avLst/>
              </a:prstGeom>
              <a:blipFill>
                <a:blip r:embed="rId5" cstate="print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3" name="Elipse 30">
                <a:extLst>
                  <a:ext uri="{FF2B5EF4-FFF2-40B4-BE49-F238E27FC236}">
                    <a16:creationId xmlns:a16="http://schemas.microsoft.com/office/drawing/2014/main" id="{0A03B282-55B5-614B-89BA-7300614EBAE1}"/>
                  </a:ext>
                </a:extLst>
              </p:cNvPr>
              <p:cNvSpPr/>
              <p:nvPr/>
            </p:nvSpPr>
            <p:spPr>
              <a:xfrm>
                <a:off x="2252410" y="719771"/>
                <a:ext cx="1299496" cy="1262368"/>
              </a:xfrm>
              <a:prstGeom prst="ellipse">
                <a:avLst/>
              </a:prstGeom>
              <a:blipFill>
                <a:blip r:embed="rId6" cstate="print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6" name="Elipse 50">
                <a:extLst>
                  <a:ext uri="{FF2B5EF4-FFF2-40B4-BE49-F238E27FC236}">
                    <a16:creationId xmlns:a16="http://schemas.microsoft.com/office/drawing/2014/main" id="{5FA316A8-6EDE-5248-9BFF-BA7AF6363995}"/>
                  </a:ext>
                </a:extLst>
              </p:cNvPr>
              <p:cNvSpPr/>
              <p:nvPr/>
            </p:nvSpPr>
            <p:spPr>
              <a:xfrm>
                <a:off x="875604" y="719771"/>
                <a:ext cx="1002468" cy="965340"/>
              </a:xfrm>
              <a:prstGeom prst="ellipse">
                <a:avLst/>
              </a:prstGeom>
              <a:blipFill>
                <a:blip r:embed="rId7" cstate="print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77" name="Elipse 47">
                <a:extLst>
                  <a:ext uri="{FF2B5EF4-FFF2-40B4-BE49-F238E27FC236}">
                    <a16:creationId xmlns:a16="http://schemas.microsoft.com/office/drawing/2014/main" id="{E3432CF5-9EDE-B149-BEE2-048AAEC78EE1}"/>
                  </a:ext>
                </a:extLst>
              </p:cNvPr>
              <p:cNvSpPr/>
              <p:nvPr/>
            </p:nvSpPr>
            <p:spPr>
              <a:xfrm rot="712632">
                <a:off x="-173443" y="786609"/>
                <a:ext cx="724584" cy="721933"/>
              </a:xfrm>
              <a:prstGeom prst="ellipse">
                <a:avLst/>
              </a:prstGeom>
              <a:blipFill>
                <a:blip r:embed="rId8" cstate="print"/>
                <a:stretch>
                  <a:fillRect/>
                </a:stretch>
              </a:blip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2DBBFFFE-6D96-BA40-AC76-5BB99351E640}"/>
                </a:ext>
              </a:extLst>
            </p:cNvPr>
            <p:cNvSpPr txBox="1"/>
            <p:nvPr/>
          </p:nvSpPr>
          <p:spPr>
            <a:xfrm>
              <a:off x="4945167" y="2008469"/>
              <a:ext cx="2358096" cy="101566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500" dirty="0"/>
                <a:t>Conjunto de organismos de uma mesma espécie que vivem em uma mesma área.</a:t>
              </a:r>
            </a:p>
          </p:txBody>
        </p: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475F2FD0-CBE0-4B48-A87E-8F2E6D336DC3}"/>
                </a:ext>
              </a:extLst>
            </p:cNvPr>
            <p:cNvSpPr txBox="1"/>
            <p:nvPr/>
          </p:nvSpPr>
          <p:spPr>
            <a:xfrm>
              <a:off x="7392651" y="2306708"/>
              <a:ext cx="1522267" cy="83099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Conjunto de populações que se relacionam.</a:t>
              </a:r>
            </a:p>
          </p:txBody>
        </p:sp>
        <p:sp>
          <p:nvSpPr>
            <p:cNvPr id="112" name="CaixaDeTexto 111">
              <a:extLst>
                <a:ext uri="{FF2B5EF4-FFF2-40B4-BE49-F238E27FC236}">
                  <a16:creationId xmlns:a16="http://schemas.microsoft.com/office/drawing/2014/main" id="{A5D435CF-E854-EE44-8756-C4A981B6CBC1}"/>
                </a:ext>
              </a:extLst>
            </p:cNvPr>
            <p:cNvSpPr txBox="1"/>
            <p:nvPr/>
          </p:nvSpPr>
          <p:spPr>
            <a:xfrm>
              <a:off x="8995038" y="2411352"/>
              <a:ext cx="1522267" cy="83099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Interação dos fatores bióticos e abióticos.</a:t>
              </a:r>
            </a:p>
          </p:txBody>
        </p:sp>
        <p:sp>
          <p:nvSpPr>
            <p:cNvPr id="113" name="CaixaDeTexto 112">
              <a:extLst>
                <a:ext uri="{FF2B5EF4-FFF2-40B4-BE49-F238E27FC236}">
                  <a16:creationId xmlns:a16="http://schemas.microsoft.com/office/drawing/2014/main" id="{D98B56FB-0247-D242-AAC0-DB36F4ADC66A}"/>
                </a:ext>
              </a:extLst>
            </p:cNvPr>
            <p:cNvSpPr txBox="1"/>
            <p:nvPr/>
          </p:nvSpPr>
          <p:spPr>
            <a:xfrm>
              <a:off x="10596671" y="2462770"/>
              <a:ext cx="1522267" cy="83099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Parte do planeta que possui vida.</a:t>
              </a:r>
            </a:p>
          </p:txBody>
        </p:sp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E2BDCF6C-5CEA-174A-9CD6-0868AC967AA5}"/>
              </a:ext>
            </a:extLst>
          </p:cNvPr>
          <p:cNvGrpSpPr/>
          <p:nvPr/>
        </p:nvGrpSpPr>
        <p:grpSpPr>
          <a:xfrm>
            <a:off x="91580" y="1389556"/>
            <a:ext cx="4532496" cy="1528311"/>
            <a:chOff x="91580" y="1389556"/>
            <a:chExt cx="4532496" cy="1528311"/>
          </a:xfrm>
        </p:grpSpPr>
        <p:sp>
          <p:nvSpPr>
            <p:cNvPr id="114" name="Retângulo 113">
              <a:extLst>
                <a:ext uri="{FF2B5EF4-FFF2-40B4-BE49-F238E27FC236}">
                  <a16:creationId xmlns:a16="http://schemas.microsoft.com/office/drawing/2014/main" id="{B20EE8A7-F525-0E43-BB18-EDC89B4838F8}"/>
                </a:ext>
              </a:extLst>
            </p:cNvPr>
            <p:cNvSpPr/>
            <p:nvPr/>
          </p:nvSpPr>
          <p:spPr>
            <a:xfrm>
              <a:off x="209427" y="1559499"/>
              <a:ext cx="127733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4057"/>
                  </a:highlight>
                  <a:cs typeface="Arial" panose="020B0604020202020204" pitchFamily="34" charset="0"/>
                </a:rPr>
                <a:t>Habitat</a:t>
              </a:r>
            </a:p>
          </p:txBody>
        </p:sp>
        <p:sp>
          <p:nvSpPr>
            <p:cNvPr id="115" name="Retângulo 114">
              <a:extLst>
                <a:ext uri="{FF2B5EF4-FFF2-40B4-BE49-F238E27FC236}">
                  <a16:creationId xmlns:a16="http://schemas.microsoft.com/office/drawing/2014/main" id="{63C09302-478E-3D41-AF76-C578BE164AE8}"/>
                </a:ext>
              </a:extLst>
            </p:cNvPr>
            <p:cNvSpPr/>
            <p:nvPr/>
          </p:nvSpPr>
          <p:spPr>
            <a:xfrm>
              <a:off x="3224276" y="1440539"/>
              <a:ext cx="127733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4057"/>
                  </a:highlight>
                  <a:cs typeface="Arial" panose="020B0604020202020204" pitchFamily="34" charset="0"/>
                </a:rPr>
                <a:t>Nicho ecológico   </a:t>
              </a:r>
            </a:p>
          </p:txBody>
        </p:sp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7457189A-34CB-FB44-BD9A-1E2C1DACA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41549" y="1389556"/>
              <a:ext cx="492130" cy="646331"/>
            </a:xfrm>
            <a:prstGeom prst="rect">
              <a:avLst/>
            </a:prstGeom>
          </p:spPr>
        </p:pic>
        <p:sp>
          <p:nvSpPr>
            <p:cNvPr id="116" name="CaixaDeTexto 115">
              <a:extLst>
                <a:ext uri="{FF2B5EF4-FFF2-40B4-BE49-F238E27FC236}">
                  <a16:creationId xmlns:a16="http://schemas.microsoft.com/office/drawing/2014/main" id="{E5553E87-3B8C-F54D-B2D8-E0D4F113CC86}"/>
                </a:ext>
              </a:extLst>
            </p:cNvPr>
            <p:cNvSpPr txBox="1"/>
            <p:nvPr/>
          </p:nvSpPr>
          <p:spPr>
            <a:xfrm>
              <a:off x="91580" y="2086870"/>
              <a:ext cx="1522267" cy="83099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Local em que vive um ser vivo.</a:t>
              </a:r>
            </a:p>
          </p:txBody>
        </p:sp>
        <p:sp>
          <p:nvSpPr>
            <p:cNvPr id="117" name="CaixaDeTexto 116">
              <a:extLst>
                <a:ext uri="{FF2B5EF4-FFF2-40B4-BE49-F238E27FC236}">
                  <a16:creationId xmlns:a16="http://schemas.microsoft.com/office/drawing/2014/main" id="{4DCB64B6-59F6-1546-8606-7E7CFF2F5A63}"/>
                </a:ext>
              </a:extLst>
            </p:cNvPr>
            <p:cNvSpPr txBox="1"/>
            <p:nvPr/>
          </p:nvSpPr>
          <p:spPr>
            <a:xfrm>
              <a:off x="3101809" y="2086870"/>
              <a:ext cx="1522267" cy="830997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Modo de sobrevivência de um ser vivo.</a:t>
              </a:r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id="{62594DBF-9A68-16CF-D536-45ED88C7602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3732" t="18757" r="3052" b="22047"/>
          <a:stretch>
            <a:fillRect/>
          </a:stretch>
        </p:blipFill>
        <p:spPr>
          <a:xfrm>
            <a:off x="56262" y="3004022"/>
            <a:ext cx="4743088" cy="380904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82A603B2-D81E-B540-1173-EEE018376EC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3694" y="3597995"/>
            <a:ext cx="7333434" cy="7442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D703822A-82F9-76DC-F37F-C64047AA6A1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20128"/>
          <a:stretch>
            <a:fillRect/>
          </a:stretch>
        </p:blipFill>
        <p:spPr>
          <a:xfrm>
            <a:off x="6070773" y="4454408"/>
            <a:ext cx="4967401" cy="2418318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E15691A3-9851-EBD5-A9CF-68F50C1EB938}"/>
              </a:ext>
            </a:extLst>
          </p:cNvPr>
          <p:cNvSpPr txBox="1"/>
          <p:nvPr/>
        </p:nvSpPr>
        <p:spPr>
          <a:xfrm>
            <a:off x="4725914" y="4997180"/>
            <a:ext cx="143760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Espécies que disputam os mesmos recursos no mesmo espaço não podem coexistir.</a:t>
            </a:r>
          </a:p>
        </p:txBody>
      </p:sp>
      <p:sp>
        <p:nvSpPr>
          <p:cNvPr id="91" name="Retângulo 90">
            <a:extLst>
              <a:ext uri="{FF2B5EF4-FFF2-40B4-BE49-F238E27FC236}">
                <a16:creationId xmlns:a16="http://schemas.microsoft.com/office/drawing/2014/main" id="{508402DD-9024-4C40-A857-868901E1D234}"/>
              </a:ext>
            </a:extLst>
          </p:cNvPr>
          <p:cNvSpPr/>
          <p:nvPr/>
        </p:nvSpPr>
        <p:spPr>
          <a:xfrm>
            <a:off x="-147238" y="6358301"/>
            <a:ext cx="11752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  <a:cs typeface="Arial" panose="020B0604020202020204" pitchFamily="34" charset="0"/>
              </a:rPr>
              <a:t>Prof. Marco Nunes</a:t>
            </a:r>
            <a:endParaRPr lang="pt-BR" sz="14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8784DC2F-873A-E9A2-60A9-B49F670A62E4}"/>
              </a:ext>
            </a:extLst>
          </p:cNvPr>
          <p:cNvSpPr txBox="1"/>
          <p:nvPr/>
        </p:nvSpPr>
        <p:spPr>
          <a:xfrm>
            <a:off x="10861366" y="5042118"/>
            <a:ext cx="132028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/>
              <a:t>Espécies que ocupam nichos distintos e coexistem no mesmo habitat.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05992C95-3874-78CD-4F71-D986429F0C05}"/>
              </a:ext>
            </a:extLst>
          </p:cNvPr>
          <p:cNvSpPr/>
          <p:nvPr/>
        </p:nvSpPr>
        <p:spPr>
          <a:xfrm>
            <a:off x="3862942" y="4593946"/>
            <a:ext cx="936409" cy="221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BFA8412-13B1-798D-05A2-29449BE38C86}"/>
              </a:ext>
            </a:extLst>
          </p:cNvPr>
          <p:cNvSpPr txBox="1"/>
          <p:nvPr/>
        </p:nvSpPr>
        <p:spPr>
          <a:xfrm>
            <a:off x="1028049" y="2873291"/>
            <a:ext cx="2765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cs typeface="Arial" panose="020B0604020202020204" pitchFamily="34" charset="0"/>
              </a:rPr>
              <a:t>MANGUE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3A15953-BCAB-15A7-692F-8B48B765943A}"/>
              </a:ext>
            </a:extLst>
          </p:cNvPr>
          <p:cNvSpPr txBox="1"/>
          <p:nvPr/>
        </p:nvSpPr>
        <p:spPr>
          <a:xfrm rot="20049802">
            <a:off x="6144209" y="5211004"/>
            <a:ext cx="753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cs typeface="Arial" panose="020B0604020202020204" pitchFamily="34" charset="0"/>
              </a:rPr>
              <a:t>Algas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F84FA2C-8066-28EF-26CA-50F21C67AD3B}"/>
              </a:ext>
            </a:extLst>
          </p:cNvPr>
          <p:cNvSpPr txBox="1"/>
          <p:nvPr/>
        </p:nvSpPr>
        <p:spPr>
          <a:xfrm rot="19105018">
            <a:off x="8370340" y="6450634"/>
            <a:ext cx="753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cs typeface="Arial" panose="020B0604020202020204" pitchFamily="34" charset="0"/>
              </a:rPr>
              <a:t>Algas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E3D267D1-0DB6-4707-6E92-ED76A51204E1}"/>
              </a:ext>
            </a:extLst>
          </p:cNvPr>
          <p:cNvSpPr txBox="1"/>
          <p:nvPr/>
        </p:nvSpPr>
        <p:spPr>
          <a:xfrm rot="18853821">
            <a:off x="8325786" y="5340362"/>
            <a:ext cx="753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cs typeface="Arial" panose="020B0604020202020204" pitchFamily="34" charset="0"/>
              </a:rPr>
              <a:t>Algas</a:t>
            </a:r>
          </a:p>
        </p:txBody>
      </p:sp>
    </p:spTree>
    <p:extLst>
      <p:ext uri="{BB962C8B-B14F-4D97-AF65-F5344CB8AC3E}">
        <p14:creationId xmlns:p14="http://schemas.microsoft.com/office/powerpoint/2010/main" val="317925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00"/>
    </mc:Choice>
    <mc:Fallback xmlns="">
      <p:transition spd="slow" advClick="0" advTm="100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AAC4B09-90B2-59C3-2762-68AEAC3CB07C}"/>
              </a:ext>
            </a:extLst>
          </p:cNvPr>
          <p:cNvSpPr txBox="1"/>
          <p:nvPr/>
        </p:nvSpPr>
        <p:spPr>
          <a:xfrm>
            <a:off x="450574" y="258926"/>
            <a:ext cx="11290852" cy="670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pt-BR" dirty="0"/>
              <a:t>(ESTILO ENEM )O lobo-guará (</a:t>
            </a:r>
            <a:r>
              <a:rPr lang="pt-BR" i="1" dirty="0" err="1"/>
              <a:t>Chrysocyon</a:t>
            </a:r>
            <a:r>
              <a:rPr lang="pt-BR" i="1" dirty="0"/>
              <a:t> brachyurus</a:t>
            </a:r>
            <a:r>
              <a:rPr lang="pt-BR" dirty="0"/>
              <a:t>) ocorre principalmente em ambientes abertos do Cerrado, onde utiliza campos e formações savânicas para deslocamento e abrigo. Sua dieta é onívora, incluindo pequenos vertebrados, insetos e frutos, como a lobeira. Ao consumir frutos e eliminar sementes viáveis em suas fezes, esse animal também participa da dispersão de sementes.</a:t>
            </a:r>
          </a:p>
          <a:p>
            <a:pPr algn="r">
              <a:lnSpc>
                <a:spcPct val="150000"/>
              </a:lnSpc>
              <a:buNone/>
            </a:pPr>
            <a:r>
              <a:rPr lang="pt-BR" b="1" dirty="0"/>
              <a:t>Fonte:</a:t>
            </a:r>
            <a:r>
              <a:rPr lang="pt-BR" dirty="0"/>
              <a:t> Adaptado de </a:t>
            </a:r>
            <a:r>
              <a:rPr lang="pt-BR" dirty="0" err="1"/>
              <a:t>ICMBio</a:t>
            </a:r>
            <a:r>
              <a:rPr lang="pt-BR" dirty="0"/>
              <a:t>. </a:t>
            </a:r>
            <a:r>
              <a:rPr lang="pt-BR" i="1" dirty="0"/>
              <a:t>Plano de Ação Nacional para a Conservação dos Canídeos Silvestres</a:t>
            </a:r>
            <a:r>
              <a:rPr lang="pt-BR" dirty="0"/>
              <a:t>.</a:t>
            </a:r>
          </a:p>
          <a:p>
            <a:pPr algn="just">
              <a:lnSpc>
                <a:spcPct val="150000"/>
              </a:lnSpc>
              <a:buNone/>
            </a:pPr>
            <a:r>
              <a:rPr lang="pt-BR" dirty="0"/>
              <a:t>As informações apresentadas permitem diferenciar habitat e nicho ecológico porque</a:t>
            </a:r>
          </a:p>
          <a:p>
            <a:pPr algn="just">
              <a:lnSpc>
                <a:spcPct val="150000"/>
              </a:lnSpc>
              <a:buNone/>
            </a:pPr>
            <a:r>
              <a:rPr lang="pt-BR" b="1" dirty="0"/>
              <a:t>A)</a:t>
            </a:r>
            <a:r>
              <a:rPr lang="pt-BR" dirty="0"/>
              <a:t> o Cerrado representa o nicho ecológico do lobo-guará, enquanto sua alimentação corresponde ao habitat ocupado pela espécie.</a:t>
            </a:r>
          </a:p>
          <a:p>
            <a:pPr algn="just">
              <a:lnSpc>
                <a:spcPct val="150000"/>
              </a:lnSpc>
              <a:buNone/>
            </a:pPr>
            <a:r>
              <a:rPr lang="pt-BR" b="1" dirty="0" err="1"/>
              <a:t>B</a:t>
            </a:r>
            <a:r>
              <a:rPr lang="pt-BR" b="1" dirty="0"/>
              <a:t>)</a:t>
            </a:r>
            <a:r>
              <a:rPr lang="pt-BR" dirty="0"/>
              <a:t> os campos e formações savânicas constituem seu habitat, enquanto dieta e dispersão de sementes integram aspectos de seu nicho ecológico.</a:t>
            </a:r>
          </a:p>
          <a:p>
            <a:pPr algn="just">
              <a:lnSpc>
                <a:spcPct val="150000"/>
              </a:lnSpc>
              <a:buNone/>
            </a:pPr>
            <a:r>
              <a:rPr lang="pt-BR" b="1" dirty="0"/>
              <a:t>C)</a:t>
            </a:r>
            <a:r>
              <a:rPr lang="pt-BR" dirty="0"/>
              <a:t> a alimentação constitui o habitat alimentar da espécie, enquanto a distribuição geográfica determina exclusivamente seu nicho ecológico.</a:t>
            </a:r>
          </a:p>
          <a:p>
            <a:pPr algn="just">
              <a:lnSpc>
                <a:spcPct val="150000"/>
              </a:lnSpc>
              <a:buNone/>
            </a:pPr>
            <a:r>
              <a:rPr lang="pt-BR" b="1" dirty="0" err="1"/>
              <a:t>D</a:t>
            </a:r>
            <a:r>
              <a:rPr lang="pt-BR" b="1" dirty="0"/>
              <a:t>)</a:t>
            </a:r>
            <a:r>
              <a:rPr lang="pt-BR" dirty="0"/>
              <a:t> o habitat corresponde ao conjunto de relações tróficas estabelecidas pela espécie, enquanto o nicho se restringe ao espaço físico que ela ocupa.</a:t>
            </a:r>
          </a:p>
          <a:p>
            <a:pPr algn="just">
              <a:lnSpc>
                <a:spcPct val="150000"/>
              </a:lnSpc>
              <a:buNone/>
            </a:pPr>
            <a:r>
              <a:rPr lang="pt-BR" b="1" dirty="0"/>
              <a:t>E)</a:t>
            </a:r>
            <a:r>
              <a:rPr lang="pt-BR" dirty="0"/>
              <a:t> habitat e nicho ecológico são conceitos equivalentes, pois ambos descrevem as condições ambientais necessárias à sobrevivência de uma espécie.</a:t>
            </a:r>
          </a:p>
        </p:txBody>
      </p:sp>
      <p:pic>
        <p:nvPicPr>
          <p:cNvPr id="7" name="Gráfico 6" descr="Alvo com preenchimento sólido">
            <a:extLst>
              <a:ext uri="{FF2B5EF4-FFF2-40B4-BE49-F238E27FC236}">
                <a16:creationId xmlns:a16="http://schemas.microsoft.com/office/drawing/2014/main" id="{7CBD39DA-C6FC-3463-6368-ABA1070060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2400" y="3429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08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aixaDeTexto 99">
            <a:extLst>
              <a:ext uri="{FF2B5EF4-FFF2-40B4-BE49-F238E27FC236}">
                <a16:creationId xmlns:a16="http://schemas.microsoft.com/office/drawing/2014/main" id="{9C5474A2-2FB0-CB47-B76B-2D124E8195B2}"/>
              </a:ext>
            </a:extLst>
          </p:cNvPr>
          <p:cNvSpPr txBox="1"/>
          <p:nvPr/>
        </p:nvSpPr>
        <p:spPr>
          <a:xfrm>
            <a:off x="0" y="-35057"/>
            <a:ext cx="1219199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b="1" dirty="0">
                <a:ln w="0"/>
                <a:solidFill>
                  <a:srgbClr val="FB415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POSIÇÃO NA CADEIA ALIMENTAR AJUDA A EXPLICAR O NICHO ECOLÓGICO DE UM ORGANISMO</a:t>
            </a:r>
            <a:r>
              <a:rPr lang="pt-BR" sz="2300" b="1" dirty="0">
                <a:ln w="0"/>
                <a:solidFill>
                  <a:srgbClr val="FB415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37819D7A-30E8-3C4D-A56D-E6E2039E3F3C}"/>
              </a:ext>
            </a:extLst>
          </p:cNvPr>
          <p:cNvGrpSpPr/>
          <p:nvPr/>
        </p:nvGrpSpPr>
        <p:grpSpPr>
          <a:xfrm>
            <a:off x="0" y="354068"/>
            <a:ext cx="4342205" cy="3957578"/>
            <a:chOff x="0" y="354068"/>
            <a:chExt cx="4342205" cy="3957578"/>
          </a:xfrm>
        </p:grpSpPr>
        <p:sp>
          <p:nvSpPr>
            <p:cNvPr id="118" name="Retângulo 117">
              <a:extLst>
                <a:ext uri="{FF2B5EF4-FFF2-40B4-BE49-F238E27FC236}">
                  <a16:creationId xmlns:a16="http://schemas.microsoft.com/office/drawing/2014/main" id="{574BEAD3-90CB-A84C-B116-7217F5AA17C5}"/>
                </a:ext>
              </a:extLst>
            </p:cNvPr>
            <p:cNvSpPr/>
            <p:nvPr/>
          </p:nvSpPr>
          <p:spPr>
            <a:xfrm>
              <a:off x="0" y="354068"/>
              <a:ext cx="41148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4057"/>
                  </a:highlight>
                  <a:cs typeface="Arial" panose="020B0604020202020204" pitchFamily="34" charset="0"/>
                </a:rPr>
                <a:t>CADEIAS ALIMENTARES</a:t>
              </a:r>
            </a:p>
          </p:txBody>
        </p:sp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E17BDCCD-26A6-B84F-9050-2E2414D42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305" y="424674"/>
              <a:ext cx="2677263" cy="2903932"/>
            </a:xfrm>
            <a:prstGeom prst="rect">
              <a:avLst/>
            </a:prstGeom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AF94C62-0FF6-7343-A843-6370AF9948CD}"/>
                </a:ext>
              </a:extLst>
            </p:cNvPr>
            <p:cNvSpPr txBox="1"/>
            <p:nvPr/>
          </p:nvSpPr>
          <p:spPr>
            <a:xfrm>
              <a:off x="76125" y="3207215"/>
              <a:ext cx="14664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1º nível trófico:</a:t>
              </a:r>
            </a:p>
            <a:p>
              <a:pPr algn="ctr"/>
              <a:r>
                <a:rPr lang="pt-BR" sz="16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Produtores</a:t>
              </a:r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653BAC9F-71AD-1C41-BF87-888910BAE491}"/>
                </a:ext>
              </a:extLst>
            </p:cNvPr>
            <p:cNvSpPr txBox="1"/>
            <p:nvPr/>
          </p:nvSpPr>
          <p:spPr>
            <a:xfrm>
              <a:off x="2811568" y="662949"/>
              <a:ext cx="14664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2º nível trófico:</a:t>
              </a:r>
            </a:p>
            <a:p>
              <a:pPr algn="ctr"/>
              <a:r>
                <a:rPr lang="pt-BR" sz="16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Consumidor </a:t>
              </a:r>
              <a:r>
                <a:rPr lang="pt-BR" sz="1600" dirty="0" err="1">
                  <a:solidFill>
                    <a:schemeClr val="bg1"/>
                  </a:solidFill>
                  <a:highlight>
                    <a:srgbClr val="000000"/>
                  </a:highlight>
                </a:rPr>
                <a:t>I</a:t>
              </a:r>
              <a:endParaRPr lang="pt-BR" sz="1600" dirty="0">
                <a:solidFill>
                  <a:schemeClr val="bg1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ADCC496D-068D-B04F-8D05-090F8ADE204F}"/>
                </a:ext>
              </a:extLst>
            </p:cNvPr>
            <p:cNvSpPr txBox="1"/>
            <p:nvPr/>
          </p:nvSpPr>
          <p:spPr>
            <a:xfrm>
              <a:off x="2869748" y="1652040"/>
              <a:ext cx="14664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3º nível trófico:</a:t>
              </a:r>
            </a:p>
            <a:p>
              <a:pPr algn="ctr"/>
              <a:r>
                <a:rPr lang="pt-BR" sz="16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Consumidor II</a:t>
              </a:r>
            </a:p>
          </p:txBody>
        </p:sp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A2E54C77-4B1E-4140-A28F-0B6BD41DC078}"/>
                </a:ext>
              </a:extLst>
            </p:cNvPr>
            <p:cNvSpPr txBox="1"/>
            <p:nvPr/>
          </p:nvSpPr>
          <p:spPr>
            <a:xfrm>
              <a:off x="2875778" y="2622440"/>
              <a:ext cx="14664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4º nível trófico:</a:t>
              </a:r>
            </a:p>
            <a:p>
              <a:pPr algn="ctr"/>
              <a:r>
                <a:rPr lang="pt-BR" sz="16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Consumidor III</a:t>
              </a: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741A1F4A-3319-E746-8B48-AD5B163347D5}"/>
                </a:ext>
              </a:extLst>
            </p:cNvPr>
            <p:cNvSpPr txBox="1"/>
            <p:nvPr/>
          </p:nvSpPr>
          <p:spPr>
            <a:xfrm>
              <a:off x="2241690" y="3345473"/>
              <a:ext cx="3385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dirty="0">
                  <a:highlight>
                    <a:srgbClr val="FFFF00"/>
                  </a:highlight>
                </a:rPr>
                <a:t>...</a:t>
              </a:r>
            </a:p>
          </p:txBody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EE65E842-155C-3140-AFD1-60651E6523E6}"/>
                </a:ext>
              </a:extLst>
            </p:cNvPr>
            <p:cNvSpPr txBox="1"/>
            <p:nvPr/>
          </p:nvSpPr>
          <p:spPr>
            <a:xfrm>
              <a:off x="191352" y="3726871"/>
              <a:ext cx="12359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Organismos autotróficos</a:t>
              </a:r>
            </a:p>
          </p:txBody>
        </p:sp>
        <p:sp>
          <p:nvSpPr>
            <p:cNvPr id="52" name="CaixaDeTexto 51">
              <a:extLst>
                <a:ext uri="{FF2B5EF4-FFF2-40B4-BE49-F238E27FC236}">
                  <a16:creationId xmlns:a16="http://schemas.microsoft.com/office/drawing/2014/main" id="{DDC9C624-B2AB-3241-B52B-3C17A8E456DD}"/>
                </a:ext>
              </a:extLst>
            </p:cNvPr>
            <p:cNvSpPr txBox="1"/>
            <p:nvPr/>
          </p:nvSpPr>
          <p:spPr>
            <a:xfrm>
              <a:off x="2811567" y="1152450"/>
              <a:ext cx="14664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Heterotróficos</a:t>
              </a:r>
            </a:p>
            <a:p>
              <a:pPr algn="ctr"/>
              <a:r>
                <a:rPr lang="pt-BR" sz="1600" dirty="0"/>
                <a:t>Herbívoros</a:t>
              </a:r>
            </a:p>
          </p:txBody>
        </p:sp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0CACB034-19E3-F544-A3A5-4D206B798B9A}"/>
                </a:ext>
              </a:extLst>
            </p:cNvPr>
            <p:cNvSpPr txBox="1"/>
            <p:nvPr/>
          </p:nvSpPr>
          <p:spPr>
            <a:xfrm>
              <a:off x="2869747" y="2133311"/>
              <a:ext cx="14664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Heterotróficos</a:t>
              </a:r>
            </a:p>
            <a:p>
              <a:pPr algn="ctr"/>
              <a:r>
                <a:rPr lang="pt-BR" sz="1600" dirty="0"/>
                <a:t>Carnívoros</a:t>
              </a:r>
            </a:p>
          </p:txBody>
        </p:sp>
        <p:sp>
          <p:nvSpPr>
            <p:cNvPr id="55" name="CaixaDeTexto 54">
              <a:extLst>
                <a:ext uri="{FF2B5EF4-FFF2-40B4-BE49-F238E27FC236}">
                  <a16:creationId xmlns:a16="http://schemas.microsoft.com/office/drawing/2014/main" id="{88F85792-AA01-074C-8383-39354861CD57}"/>
                </a:ext>
              </a:extLst>
            </p:cNvPr>
            <p:cNvSpPr txBox="1"/>
            <p:nvPr/>
          </p:nvSpPr>
          <p:spPr>
            <a:xfrm>
              <a:off x="2811566" y="3110774"/>
              <a:ext cx="14664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Heterotróficos</a:t>
              </a:r>
            </a:p>
            <a:p>
              <a:pPr algn="ctr"/>
              <a:r>
                <a:rPr lang="pt-BR" sz="1600" dirty="0"/>
                <a:t>Carnívoros</a:t>
              </a:r>
            </a:p>
          </p:txBody>
        </p: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91E2D3AD-AB40-2749-9A21-F17A06AC642B}"/>
              </a:ext>
            </a:extLst>
          </p:cNvPr>
          <p:cNvGrpSpPr/>
          <p:nvPr/>
        </p:nvGrpSpPr>
        <p:grpSpPr>
          <a:xfrm>
            <a:off x="2035" y="4190477"/>
            <a:ext cx="4689753" cy="2488752"/>
            <a:chOff x="2035" y="4190477"/>
            <a:chExt cx="4689753" cy="2488752"/>
          </a:xfrm>
        </p:grpSpPr>
        <p:pic>
          <p:nvPicPr>
            <p:cNvPr id="1026" name="Picture 2" descr="Atenção - ícones de sinalização grátis">
              <a:extLst>
                <a:ext uri="{FF2B5EF4-FFF2-40B4-BE49-F238E27FC236}">
                  <a16:creationId xmlns:a16="http://schemas.microsoft.com/office/drawing/2014/main" id="{DCA80001-F7BF-4944-84A6-15A29A2221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4" y="4190477"/>
              <a:ext cx="527050" cy="52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0F0B16AC-8988-DB40-AF1A-2DAFD4E29F90}"/>
                </a:ext>
              </a:extLst>
            </p:cNvPr>
            <p:cNvSpPr txBox="1"/>
            <p:nvPr/>
          </p:nvSpPr>
          <p:spPr>
            <a:xfrm>
              <a:off x="504178" y="4290437"/>
              <a:ext cx="347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highlight>
                    <a:srgbClr val="FFFF00"/>
                  </a:highlight>
                </a:rPr>
                <a:t>Atenção - nas cadeias alimentares:</a:t>
              </a:r>
              <a:r>
                <a:rPr lang="pt-BR" dirty="0"/>
                <a:t> </a:t>
              </a:r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CAC2B602-BA91-034C-8740-E89A284FE799}"/>
                </a:ext>
              </a:extLst>
            </p:cNvPr>
            <p:cNvSpPr txBox="1"/>
            <p:nvPr/>
          </p:nvSpPr>
          <p:spPr>
            <a:xfrm>
              <a:off x="2035" y="4617126"/>
              <a:ext cx="4689753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8425" indent="-98425">
                <a:buFont typeface="Arial" panose="020B0604020202020204" pitchFamily="34" charset="0"/>
                <a:buChar char="•"/>
              </a:pPr>
              <a:r>
                <a:rPr lang="pt-BR" sz="1600" dirty="0"/>
                <a:t> Flui matéria e energia, e a matéria é reciclada</a:t>
              </a:r>
            </a:p>
            <a:p>
              <a:pPr marL="98425" indent="-98425">
                <a:buFont typeface="Arial" panose="020B0604020202020204" pitchFamily="34" charset="0"/>
                <a:buChar char="•"/>
              </a:pPr>
              <a:r>
                <a:rPr lang="pt-BR" sz="1600" dirty="0"/>
                <a:t> Entre cada elo há grande perda de energia.</a:t>
              </a:r>
            </a:p>
            <a:p>
              <a:pPr marL="98425" indent="-98425">
                <a:buFont typeface="Arial" panose="020B0604020202020204" pitchFamily="34" charset="0"/>
                <a:buChar char="•"/>
              </a:pPr>
              <a:r>
                <a:rPr lang="pt-BR" sz="1600" dirty="0"/>
                <a:t> Há poucos níveis tróficos.</a:t>
              </a:r>
            </a:p>
            <a:p>
              <a:pPr marL="98425" indent="-98425">
                <a:buFont typeface="Arial" panose="020B0604020202020204" pitchFamily="34" charset="0"/>
                <a:buChar char="•"/>
              </a:pPr>
              <a:r>
                <a:rPr lang="pt-BR" sz="1600" dirty="0"/>
                <a:t> Decompositores agem em todos os níveis tróficos.</a:t>
              </a:r>
            </a:p>
            <a:p>
              <a:pPr marL="98425" indent="-98425">
                <a:buFont typeface="Arial" panose="020B0604020202020204" pitchFamily="34" charset="0"/>
                <a:buChar char="•"/>
              </a:pPr>
              <a:r>
                <a:rPr lang="pt-BR" sz="1600" dirty="0"/>
                <a:t> Pode ocorrer magnificação trófica.</a:t>
              </a:r>
            </a:p>
            <a:p>
              <a:pPr marL="98425" indent="-98425">
                <a:buFont typeface="Arial" panose="020B0604020202020204" pitchFamily="34" charset="0"/>
                <a:buChar char="•"/>
              </a:pPr>
              <a:r>
                <a:rPr lang="pt-BR" sz="1600" dirty="0"/>
                <a:t> Há casos que não são sustentadas por produtores, mas por importação de matéria orgânica. Por exemplo, em cavernas as fezes de morcegos.</a:t>
              </a:r>
            </a:p>
          </p:txBody>
        </p:sp>
      </p:grpSp>
      <p:grpSp>
        <p:nvGrpSpPr>
          <p:cNvPr id="127" name="Agrupar 126">
            <a:extLst>
              <a:ext uri="{FF2B5EF4-FFF2-40B4-BE49-F238E27FC236}">
                <a16:creationId xmlns:a16="http://schemas.microsoft.com/office/drawing/2014/main" id="{B4AC88F0-617E-C641-BDA5-A2A96620FBDF}"/>
              </a:ext>
            </a:extLst>
          </p:cNvPr>
          <p:cNvGrpSpPr/>
          <p:nvPr/>
        </p:nvGrpSpPr>
        <p:grpSpPr>
          <a:xfrm>
            <a:off x="7710558" y="356706"/>
            <a:ext cx="4481442" cy="6053792"/>
            <a:chOff x="7710558" y="356706"/>
            <a:chExt cx="4481442" cy="6053792"/>
          </a:xfrm>
        </p:grpSpPr>
        <p:sp>
          <p:nvSpPr>
            <p:cNvPr id="99" name="Retângulo 98">
              <a:extLst>
                <a:ext uri="{FF2B5EF4-FFF2-40B4-BE49-F238E27FC236}">
                  <a16:creationId xmlns:a16="http://schemas.microsoft.com/office/drawing/2014/main" id="{0E8DF360-F022-1841-B2C2-B8E07194C0AB}"/>
                </a:ext>
              </a:extLst>
            </p:cNvPr>
            <p:cNvSpPr/>
            <p:nvPr/>
          </p:nvSpPr>
          <p:spPr>
            <a:xfrm>
              <a:off x="7710558" y="356706"/>
              <a:ext cx="448144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highlight>
                    <a:srgbClr val="FF4057"/>
                  </a:highlight>
                  <a:cs typeface="Arial" panose="020B0604020202020204" pitchFamily="34" charset="0"/>
                </a:rPr>
                <a:t>TEIAS ALIMENTARES</a:t>
              </a:r>
            </a:p>
          </p:txBody>
        </p:sp>
        <p:sp>
          <p:nvSpPr>
            <p:cNvPr id="101" name="CaixaDeTexto 100">
              <a:extLst>
                <a:ext uri="{FF2B5EF4-FFF2-40B4-BE49-F238E27FC236}">
                  <a16:creationId xmlns:a16="http://schemas.microsoft.com/office/drawing/2014/main" id="{14456DCE-6BC1-7644-8792-2723A7C001ED}"/>
                </a:ext>
              </a:extLst>
            </p:cNvPr>
            <p:cNvSpPr txBox="1"/>
            <p:nvPr/>
          </p:nvSpPr>
          <p:spPr>
            <a:xfrm>
              <a:off x="7710558" y="662946"/>
              <a:ext cx="44603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dirty="0"/>
                <a:t>Várias cadeias alimentares conectadas. </a:t>
              </a:r>
            </a:p>
          </p:txBody>
        </p:sp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971D6C7A-DBB2-BE42-A1F4-B33852814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39618" y="905510"/>
              <a:ext cx="4161030" cy="4266656"/>
            </a:xfrm>
            <a:prstGeom prst="rect">
              <a:avLst/>
            </a:prstGeom>
          </p:spPr>
        </p:pic>
        <p:sp>
          <p:nvSpPr>
            <p:cNvPr id="102" name="CaixaDeTexto 101">
              <a:extLst>
                <a:ext uri="{FF2B5EF4-FFF2-40B4-BE49-F238E27FC236}">
                  <a16:creationId xmlns:a16="http://schemas.microsoft.com/office/drawing/2014/main" id="{EBF7FB86-A64D-2749-B9EC-7EAE08CFB708}"/>
                </a:ext>
              </a:extLst>
            </p:cNvPr>
            <p:cNvSpPr txBox="1"/>
            <p:nvPr/>
          </p:nvSpPr>
          <p:spPr>
            <a:xfrm>
              <a:off x="9300039" y="4785547"/>
              <a:ext cx="11583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Produtor</a:t>
              </a:r>
            </a:p>
          </p:txBody>
        </p:sp>
        <p:sp>
          <p:nvSpPr>
            <p:cNvPr id="103" name="CaixaDeTexto 102">
              <a:extLst>
                <a:ext uri="{FF2B5EF4-FFF2-40B4-BE49-F238E27FC236}">
                  <a16:creationId xmlns:a16="http://schemas.microsoft.com/office/drawing/2014/main" id="{04C91E66-CB43-AA4D-90FB-C13AC60609AD}"/>
                </a:ext>
              </a:extLst>
            </p:cNvPr>
            <p:cNvSpPr txBox="1"/>
            <p:nvPr/>
          </p:nvSpPr>
          <p:spPr>
            <a:xfrm>
              <a:off x="8053253" y="3674123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</a:t>
              </a:r>
              <a:r>
                <a:rPr lang="pt-BR" sz="1200" dirty="0" err="1">
                  <a:solidFill>
                    <a:schemeClr val="bg1"/>
                  </a:solidFill>
                  <a:highlight>
                    <a:srgbClr val="000000"/>
                  </a:highlight>
                </a:rPr>
                <a:t>I</a:t>
              </a:r>
              <a:endParaRPr lang="pt-BR" sz="1200" dirty="0">
                <a:solidFill>
                  <a:schemeClr val="bg1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04" name="CaixaDeTexto 103">
              <a:extLst>
                <a:ext uri="{FF2B5EF4-FFF2-40B4-BE49-F238E27FC236}">
                  <a16:creationId xmlns:a16="http://schemas.microsoft.com/office/drawing/2014/main" id="{1123764F-4F18-7649-A07B-92A09835E622}"/>
                </a:ext>
              </a:extLst>
            </p:cNvPr>
            <p:cNvSpPr txBox="1"/>
            <p:nvPr/>
          </p:nvSpPr>
          <p:spPr>
            <a:xfrm>
              <a:off x="9963678" y="3763925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</a:t>
              </a:r>
              <a:r>
                <a:rPr lang="pt-BR" sz="1200" dirty="0" err="1">
                  <a:solidFill>
                    <a:schemeClr val="bg1"/>
                  </a:solidFill>
                  <a:highlight>
                    <a:srgbClr val="000000"/>
                  </a:highlight>
                </a:rPr>
                <a:t>I</a:t>
              </a:r>
              <a:endParaRPr lang="pt-BR" sz="1200" dirty="0">
                <a:solidFill>
                  <a:schemeClr val="bg1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05" name="CaixaDeTexto 104">
              <a:extLst>
                <a:ext uri="{FF2B5EF4-FFF2-40B4-BE49-F238E27FC236}">
                  <a16:creationId xmlns:a16="http://schemas.microsoft.com/office/drawing/2014/main" id="{C666258A-8D7E-E143-895E-2880C756373E}"/>
                </a:ext>
              </a:extLst>
            </p:cNvPr>
            <p:cNvSpPr txBox="1"/>
            <p:nvPr/>
          </p:nvSpPr>
          <p:spPr>
            <a:xfrm>
              <a:off x="11270219" y="3785266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</a:t>
              </a:r>
              <a:r>
                <a:rPr lang="pt-BR" sz="1200" dirty="0" err="1">
                  <a:solidFill>
                    <a:schemeClr val="bg1"/>
                  </a:solidFill>
                  <a:highlight>
                    <a:srgbClr val="000000"/>
                  </a:highlight>
                </a:rPr>
                <a:t>I</a:t>
              </a:r>
              <a:endParaRPr lang="pt-BR" sz="1200" dirty="0">
                <a:solidFill>
                  <a:schemeClr val="bg1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06" name="CaixaDeTexto 105">
              <a:extLst>
                <a:ext uri="{FF2B5EF4-FFF2-40B4-BE49-F238E27FC236}">
                  <a16:creationId xmlns:a16="http://schemas.microsoft.com/office/drawing/2014/main" id="{688A008F-9026-494F-9E8F-6D2E409E1204}"/>
                </a:ext>
              </a:extLst>
            </p:cNvPr>
            <p:cNvSpPr txBox="1"/>
            <p:nvPr/>
          </p:nvSpPr>
          <p:spPr>
            <a:xfrm>
              <a:off x="10750852" y="3038471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II</a:t>
              </a:r>
            </a:p>
          </p:txBody>
        </p:sp>
        <p:sp>
          <p:nvSpPr>
            <p:cNvPr id="107" name="CaixaDeTexto 106">
              <a:extLst>
                <a:ext uri="{FF2B5EF4-FFF2-40B4-BE49-F238E27FC236}">
                  <a16:creationId xmlns:a16="http://schemas.microsoft.com/office/drawing/2014/main" id="{0838B885-D31E-A04C-839A-BEE528F84EF4}"/>
                </a:ext>
              </a:extLst>
            </p:cNvPr>
            <p:cNvSpPr txBox="1"/>
            <p:nvPr/>
          </p:nvSpPr>
          <p:spPr>
            <a:xfrm>
              <a:off x="11557816" y="2830868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II</a:t>
              </a:r>
            </a:p>
          </p:txBody>
        </p:sp>
        <p:sp>
          <p:nvSpPr>
            <p:cNvPr id="108" name="CaixaDeTexto 107">
              <a:extLst>
                <a:ext uri="{FF2B5EF4-FFF2-40B4-BE49-F238E27FC236}">
                  <a16:creationId xmlns:a16="http://schemas.microsoft.com/office/drawing/2014/main" id="{C2E89192-2E1D-5041-910A-CB9E523036D3}"/>
                </a:ext>
              </a:extLst>
            </p:cNvPr>
            <p:cNvSpPr txBox="1"/>
            <p:nvPr/>
          </p:nvSpPr>
          <p:spPr>
            <a:xfrm>
              <a:off x="11316720" y="1802739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III</a:t>
              </a:r>
            </a:p>
          </p:txBody>
        </p:sp>
        <p:sp>
          <p:nvSpPr>
            <p:cNvPr id="109" name="CaixaDeTexto 108">
              <a:extLst>
                <a:ext uri="{FF2B5EF4-FFF2-40B4-BE49-F238E27FC236}">
                  <a16:creationId xmlns:a16="http://schemas.microsoft.com/office/drawing/2014/main" id="{991DCF14-A515-1242-9965-83E76C5B186B}"/>
                </a:ext>
              </a:extLst>
            </p:cNvPr>
            <p:cNvSpPr txBox="1"/>
            <p:nvPr/>
          </p:nvSpPr>
          <p:spPr>
            <a:xfrm>
              <a:off x="9963486" y="2809833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III</a:t>
              </a:r>
            </a:p>
          </p:txBody>
        </p:sp>
        <p:sp>
          <p:nvSpPr>
            <p:cNvPr id="110" name="CaixaDeTexto 109">
              <a:extLst>
                <a:ext uri="{FF2B5EF4-FFF2-40B4-BE49-F238E27FC236}">
                  <a16:creationId xmlns:a16="http://schemas.microsoft.com/office/drawing/2014/main" id="{35E3B306-A1EB-2248-9F45-136C079C654E}"/>
                </a:ext>
              </a:extLst>
            </p:cNvPr>
            <p:cNvSpPr txBox="1"/>
            <p:nvPr/>
          </p:nvSpPr>
          <p:spPr>
            <a:xfrm>
              <a:off x="9787963" y="3194678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II</a:t>
              </a:r>
            </a:p>
          </p:txBody>
        </p:sp>
        <p:sp>
          <p:nvSpPr>
            <p:cNvPr id="111" name="CaixaDeTexto 110">
              <a:extLst>
                <a:ext uri="{FF2B5EF4-FFF2-40B4-BE49-F238E27FC236}">
                  <a16:creationId xmlns:a16="http://schemas.microsoft.com/office/drawing/2014/main" id="{BBE44456-5388-124F-ABF3-4862DF25523F}"/>
                </a:ext>
              </a:extLst>
            </p:cNvPr>
            <p:cNvSpPr txBox="1"/>
            <p:nvPr/>
          </p:nvSpPr>
          <p:spPr>
            <a:xfrm>
              <a:off x="7941760" y="2105579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II</a:t>
              </a:r>
            </a:p>
          </p:txBody>
        </p:sp>
        <p:sp>
          <p:nvSpPr>
            <p:cNvPr id="112" name="CaixaDeTexto 111">
              <a:extLst>
                <a:ext uri="{FF2B5EF4-FFF2-40B4-BE49-F238E27FC236}">
                  <a16:creationId xmlns:a16="http://schemas.microsoft.com/office/drawing/2014/main" id="{A0509441-CE5B-1D44-94BF-04CD5450B364}"/>
                </a:ext>
              </a:extLst>
            </p:cNvPr>
            <p:cNvSpPr txBox="1"/>
            <p:nvPr/>
          </p:nvSpPr>
          <p:spPr>
            <a:xfrm>
              <a:off x="9322252" y="1444837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II</a:t>
              </a:r>
            </a:p>
          </p:txBody>
        </p:sp>
        <p:sp>
          <p:nvSpPr>
            <p:cNvPr id="113" name="CaixaDeTexto 112">
              <a:extLst>
                <a:ext uri="{FF2B5EF4-FFF2-40B4-BE49-F238E27FC236}">
                  <a16:creationId xmlns:a16="http://schemas.microsoft.com/office/drawing/2014/main" id="{BF790C95-471D-E649-AC20-0B783A647990}"/>
                </a:ext>
              </a:extLst>
            </p:cNvPr>
            <p:cNvSpPr txBox="1"/>
            <p:nvPr/>
          </p:nvSpPr>
          <p:spPr>
            <a:xfrm>
              <a:off x="10458381" y="1408835"/>
              <a:ext cx="4947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2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 IV</a:t>
              </a:r>
            </a:p>
          </p:txBody>
        </p:sp>
        <p:pic>
          <p:nvPicPr>
            <p:cNvPr id="114" name="Picture 2" descr="Atenção - ícones de sinalização grátis">
              <a:extLst>
                <a:ext uri="{FF2B5EF4-FFF2-40B4-BE49-F238E27FC236}">
                  <a16:creationId xmlns:a16="http://schemas.microsoft.com/office/drawing/2014/main" id="{EE07793E-F3F7-F145-91C4-9F5B312F2A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4561" y="5187639"/>
              <a:ext cx="527050" cy="527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5" name="CaixaDeTexto 114">
              <a:extLst>
                <a:ext uri="{FF2B5EF4-FFF2-40B4-BE49-F238E27FC236}">
                  <a16:creationId xmlns:a16="http://schemas.microsoft.com/office/drawing/2014/main" id="{EC1810EE-740A-3849-86AD-9B8C2111E237}"/>
                </a:ext>
              </a:extLst>
            </p:cNvPr>
            <p:cNvSpPr txBox="1"/>
            <p:nvPr/>
          </p:nvSpPr>
          <p:spPr>
            <a:xfrm>
              <a:off x="8533035" y="5287599"/>
              <a:ext cx="32176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>
                  <a:highlight>
                    <a:srgbClr val="FFFF00"/>
                  </a:highlight>
                </a:rPr>
                <a:t>Atenção - nas teias alimentares:</a:t>
              </a:r>
              <a:r>
                <a:rPr lang="pt-BR" dirty="0"/>
                <a:t> </a:t>
              </a:r>
            </a:p>
          </p:txBody>
        </p:sp>
        <p:sp>
          <p:nvSpPr>
            <p:cNvPr id="116" name="CaixaDeTexto 115">
              <a:extLst>
                <a:ext uri="{FF2B5EF4-FFF2-40B4-BE49-F238E27FC236}">
                  <a16:creationId xmlns:a16="http://schemas.microsoft.com/office/drawing/2014/main" id="{1D93DC14-54CC-EF42-8598-5F3E148569C4}"/>
                </a:ext>
              </a:extLst>
            </p:cNvPr>
            <p:cNvSpPr txBox="1"/>
            <p:nvPr/>
          </p:nvSpPr>
          <p:spPr>
            <a:xfrm>
              <a:off x="9041780" y="5579501"/>
              <a:ext cx="195642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8425" indent="-98425" algn="ctr">
                <a:buFont typeface="Arial" panose="020B0604020202020204" pitchFamily="34" charset="0"/>
                <a:buChar char="•"/>
              </a:pPr>
              <a:r>
                <a:rPr lang="pt-BR" sz="1600" dirty="0"/>
                <a:t>Um organismo </a:t>
              </a:r>
              <a:r>
                <a:rPr lang="pt-BR" sz="1600" u="sng" dirty="0">
                  <a:highlight>
                    <a:srgbClr val="FFFF00"/>
                  </a:highlight>
                </a:rPr>
                <a:t>PODE</a:t>
              </a:r>
              <a:r>
                <a:rPr lang="pt-BR" sz="1600" dirty="0"/>
                <a:t> ocupar mais de um nível trófico.</a:t>
              </a:r>
            </a:p>
          </p:txBody>
        </p:sp>
      </p:grp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1BB69414-DBCF-FF42-BF05-7776CC81CB59}"/>
              </a:ext>
            </a:extLst>
          </p:cNvPr>
          <p:cNvGrpSpPr/>
          <p:nvPr/>
        </p:nvGrpSpPr>
        <p:grpSpPr>
          <a:xfrm>
            <a:off x="4751512" y="2050908"/>
            <a:ext cx="2868490" cy="2910130"/>
            <a:chOff x="4751512" y="2050908"/>
            <a:chExt cx="2868490" cy="2910130"/>
          </a:xfrm>
        </p:grpSpPr>
        <p:grpSp>
          <p:nvGrpSpPr>
            <p:cNvPr id="35" name="Agrupar 34">
              <a:extLst>
                <a:ext uri="{FF2B5EF4-FFF2-40B4-BE49-F238E27FC236}">
                  <a16:creationId xmlns:a16="http://schemas.microsoft.com/office/drawing/2014/main" id="{BE8BAAF8-DD87-604A-AE45-104C9FB28925}"/>
                </a:ext>
              </a:extLst>
            </p:cNvPr>
            <p:cNvGrpSpPr/>
            <p:nvPr/>
          </p:nvGrpSpPr>
          <p:grpSpPr>
            <a:xfrm>
              <a:off x="4751512" y="2440691"/>
              <a:ext cx="1190778" cy="609559"/>
              <a:chOff x="4751512" y="2440691"/>
              <a:chExt cx="1190778" cy="609559"/>
            </a:xfrm>
          </p:grpSpPr>
          <p:sp>
            <p:nvSpPr>
              <p:cNvPr id="80" name="Retângulo Arredondado 79">
                <a:extLst>
                  <a:ext uri="{FF2B5EF4-FFF2-40B4-BE49-F238E27FC236}">
                    <a16:creationId xmlns:a16="http://schemas.microsoft.com/office/drawing/2014/main" id="{CA212D05-146F-314E-AAFB-A23A76D9E3F8}"/>
                  </a:ext>
                </a:extLst>
              </p:cNvPr>
              <p:cNvSpPr/>
              <p:nvPr/>
            </p:nvSpPr>
            <p:spPr>
              <a:xfrm>
                <a:off x="5086297" y="2901080"/>
                <a:ext cx="521688" cy="149170"/>
              </a:xfrm>
              <a:prstGeom prst="roundRect">
                <a:avLst>
                  <a:gd name="adj" fmla="val 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dirty="0">
                    <a:solidFill>
                      <a:schemeClr val="tx1"/>
                    </a:solidFill>
                  </a:rPr>
                  <a:t>(</a:t>
                </a:r>
                <a:r>
                  <a:rPr lang="pt-BR" sz="1200" dirty="0" err="1">
                    <a:solidFill>
                      <a:schemeClr val="tx1"/>
                    </a:solidFill>
                  </a:rPr>
                  <a:t>P</a:t>
                </a:r>
                <a:r>
                  <a:rPr lang="pt-BR" sz="120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  <p:sp>
            <p:nvSpPr>
              <p:cNvPr id="81" name="Retângulo Arredondado 80">
                <a:extLst>
                  <a:ext uri="{FF2B5EF4-FFF2-40B4-BE49-F238E27FC236}">
                    <a16:creationId xmlns:a16="http://schemas.microsoft.com/office/drawing/2014/main" id="{65D562B2-A94B-F844-A0DE-E9066B6DD1D0}"/>
                  </a:ext>
                </a:extLst>
              </p:cNvPr>
              <p:cNvSpPr/>
              <p:nvPr/>
            </p:nvSpPr>
            <p:spPr>
              <a:xfrm>
                <a:off x="4751512" y="2751910"/>
                <a:ext cx="1190778" cy="149170"/>
              </a:xfrm>
              <a:prstGeom prst="roundRect">
                <a:avLst>
                  <a:gd name="adj" fmla="val 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dirty="0">
                    <a:solidFill>
                      <a:schemeClr val="tx1"/>
                    </a:solidFill>
                  </a:rPr>
                  <a:t>(C </a:t>
                </a:r>
                <a:r>
                  <a:rPr lang="pt-BR" sz="1200" dirty="0" err="1">
                    <a:solidFill>
                      <a:schemeClr val="tx1"/>
                    </a:solidFill>
                  </a:rPr>
                  <a:t>I</a:t>
                </a:r>
                <a:r>
                  <a:rPr lang="pt-BR" sz="120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  <p:sp>
            <p:nvSpPr>
              <p:cNvPr id="82" name="Retângulo Arredondado 81">
                <a:extLst>
                  <a:ext uri="{FF2B5EF4-FFF2-40B4-BE49-F238E27FC236}">
                    <a16:creationId xmlns:a16="http://schemas.microsoft.com/office/drawing/2014/main" id="{616A567F-8629-A14D-983F-0A9C35093734}"/>
                  </a:ext>
                </a:extLst>
              </p:cNvPr>
              <p:cNvSpPr/>
              <p:nvPr/>
            </p:nvSpPr>
            <p:spPr>
              <a:xfrm>
                <a:off x="4943261" y="2602740"/>
                <a:ext cx="807280" cy="149170"/>
              </a:xfrm>
              <a:prstGeom prst="roundRect">
                <a:avLst>
                  <a:gd name="adj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dirty="0">
                    <a:solidFill>
                      <a:schemeClr val="tx1"/>
                    </a:solidFill>
                  </a:rPr>
                  <a:t>(C II)</a:t>
                </a:r>
              </a:p>
            </p:txBody>
          </p:sp>
          <p:sp>
            <p:nvSpPr>
              <p:cNvPr id="83" name="Retângulo Arredondado 82">
                <a:extLst>
                  <a:ext uri="{FF2B5EF4-FFF2-40B4-BE49-F238E27FC236}">
                    <a16:creationId xmlns:a16="http://schemas.microsoft.com/office/drawing/2014/main" id="{4C83958F-7950-3C44-BB3E-F51F0AD3ED53}"/>
                  </a:ext>
                </a:extLst>
              </p:cNvPr>
              <p:cNvSpPr/>
              <p:nvPr/>
            </p:nvSpPr>
            <p:spPr>
              <a:xfrm>
                <a:off x="5086297" y="2440691"/>
                <a:ext cx="521688" cy="149170"/>
              </a:xfrm>
              <a:prstGeom prst="roundRect">
                <a:avLst>
                  <a:gd name="adj" fmla="val 0"/>
                </a:avLst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dirty="0">
                    <a:solidFill>
                      <a:schemeClr val="tx1"/>
                    </a:solidFill>
                  </a:rPr>
                  <a:t>(C III)</a:t>
                </a:r>
              </a:p>
            </p:txBody>
          </p:sp>
        </p:grpSp>
        <p:grpSp>
          <p:nvGrpSpPr>
            <p:cNvPr id="37" name="Agrupar 36">
              <a:extLst>
                <a:ext uri="{FF2B5EF4-FFF2-40B4-BE49-F238E27FC236}">
                  <a16:creationId xmlns:a16="http://schemas.microsoft.com/office/drawing/2014/main" id="{056E6CA2-6DAC-664B-9B08-728C70AE334C}"/>
                </a:ext>
              </a:extLst>
            </p:cNvPr>
            <p:cNvGrpSpPr/>
            <p:nvPr/>
          </p:nvGrpSpPr>
          <p:grpSpPr>
            <a:xfrm>
              <a:off x="4783891" y="4296537"/>
              <a:ext cx="1190778" cy="609559"/>
              <a:chOff x="4783891" y="4296537"/>
              <a:chExt cx="1190778" cy="609559"/>
            </a:xfrm>
          </p:grpSpPr>
          <p:sp>
            <p:nvSpPr>
              <p:cNvPr id="88" name="Retângulo Arredondado 87">
                <a:extLst>
                  <a:ext uri="{FF2B5EF4-FFF2-40B4-BE49-F238E27FC236}">
                    <a16:creationId xmlns:a16="http://schemas.microsoft.com/office/drawing/2014/main" id="{AB0980EA-0365-CC49-B7ED-1AE7C995F8A0}"/>
                  </a:ext>
                </a:extLst>
              </p:cNvPr>
              <p:cNvSpPr/>
              <p:nvPr/>
            </p:nvSpPr>
            <p:spPr>
              <a:xfrm>
                <a:off x="5187192" y="4756926"/>
                <a:ext cx="384175" cy="149170"/>
              </a:xfrm>
              <a:prstGeom prst="roundRect">
                <a:avLst>
                  <a:gd name="adj" fmla="val 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dirty="0">
                    <a:solidFill>
                      <a:schemeClr val="tx1"/>
                    </a:solidFill>
                  </a:rPr>
                  <a:t>(</a:t>
                </a:r>
                <a:r>
                  <a:rPr lang="pt-BR" sz="1200" dirty="0" err="1">
                    <a:solidFill>
                      <a:schemeClr val="tx1"/>
                    </a:solidFill>
                  </a:rPr>
                  <a:t>P</a:t>
                </a:r>
                <a:r>
                  <a:rPr lang="pt-BR" sz="120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  <p:sp>
            <p:nvSpPr>
              <p:cNvPr id="89" name="Retângulo Arredondado 88">
                <a:extLst>
                  <a:ext uri="{FF2B5EF4-FFF2-40B4-BE49-F238E27FC236}">
                    <a16:creationId xmlns:a16="http://schemas.microsoft.com/office/drawing/2014/main" id="{9AF67B5D-5733-1541-A7EC-2C66BEDA6660}"/>
                  </a:ext>
                </a:extLst>
              </p:cNvPr>
              <p:cNvSpPr/>
              <p:nvPr/>
            </p:nvSpPr>
            <p:spPr>
              <a:xfrm>
                <a:off x="4783891" y="4607756"/>
                <a:ext cx="1190778" cy="149170"/>
              </a:xfrm>
              <a:prstGeom prst="roundRect">
                <a:avLst>
                  <a:gd name="adj" fmla="val 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dirty="0">
                    <a:solidFill>
                      <a:schemeClr val="tx1"/>
                    </a:solidFill>
                  </a:rPr>
                  <a:t>(C </a:t>
                </a:r>
                <a:r>
                  <a:rPr lang="pt-BR" sz="1200" dirty="0" err="1">
                    <a:solidFill>
                      <a:schemeClr val="tx1"/>
                    </a:solidFill>
                  </a:rPr>
                  <a:t>I</a:t>
                </a:r>
                <a:r>
                  <a:rPr lang="pt-BR" sz="1200" dirty="0">
                    <a:solidFill>
                      <a:schemeClr val="tx1"/>
                    </a:solidFill>
                  </a:rPr>
                  <a:t>)</a:t>
                </a:r>
              </a:p>
            </p:txBody>
          </p:sp>
          <p:sp>
            <p:nvSpPr>
              <p:cNvPr id="92" name="Retângulo Arredondado 91">
                <a:extLst>
                  <a:ext uri="{FF2B5EF4-FFF2-40B4-BE49-F238E27FC236}">
                    <a16:creationId xmlns:a16="http://schemas.microsoft.com/office/drawing/2014/main" id="{8C9F1F14-412E-2C42-8A55-25621A8C465A}"/>
                  </a:ext>
                </a:extLst>
              </p:cNvPr>
              <p:cNvSpPr/>
              <p:nvPr/>
            </p:nvSpPr>
            <p:spPr>
              <a:xfrm>
                <a:off x="4975640" y="4458586"/>
                <a:ext cx="807280" cy="149170"/>
              </a:xfrm>
              <a:prstGeom prst="roundRect">
                <a:avLst>
                  <a:gd name="adj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dirty="0">
                    <a:solidFill>
                      <a:schemeClr val="tx1"/>
                    </a:solidFill>
                  </a:rPr>
                  <a:t>(C II)</a:t>
                </a:r>
              </a:p>
            </p:txBody>
          </p:sp>
          <p:sp>
            <p:nvSpPr>
              <p:cNvPr id="93" name="Retângulo Arredondado 92">
                <a:extLst>
                  <a:ext uri="{FF2B5EF4-FFF2-40B4-BE49-F238E27FC236}">
                    <a16:creationId xmlns:a16="http://schemas.microsoft.com/office/drawing/2014/main" id="{98382CE8-A517-524C-A531-1A411BB77AFD}"/>
                  </a:ext>
                </a:extLst>
              </p:cNvPr>
              <p:cNvSpPr/>
              <p:nvPr/>
            </p:nvSpPr>
            <p:spPr>
              <a:xfrm>
                <a:off x="5118676" y="4296537"/>
                <a:ext cx="521688" cy="149170"/>
              </a:xfrm>
              <a:prstGeom prst="roundRect">
                <a:avLst>
                  <a:gd name="adj" fmla="val 0"/>
                </a:avLst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200" dirty="0">
                    <a:solidFill>
                      <a:schemeClr val="tx1"/>
                    </a:solidFill>
                  </a:rPr>
                  <a:t>(C III)</a:t>
                </a:r>
              </a:p>
            </p:txBody>
          </p:sp>
        </p:grpSp>
        <p:sp>
          <p:nvSpPr>
            <p:cNvPr id="97" name="CaixaDeTexto 96">
              <a:extLst>
                <a:ext uri="{FF2B5EF4-FFF2-40B4-BE49-F238E27FC236}">
                  <a16:creationId xmlns:a16="http://schemas.microsoft.com/office/drawing/2014/main" id="{A2D6FDA7-B718-9C46-8A0F-241A4429633D}"/>
                </a:ext>
              </a:extLst>
            </p:cNvPr>
            <p:cNvSpPr txBox="1"/>
            <p:nvPr/>
          </p:nvSpPr>
          <p:spPr>
            <a:xfrm>
              <a:off x="5942290" y="2382578"/>
              <a:ext cx="16145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highlight>
                    <a:srgbClr val="FFFF00"/>
                  </a:highlight>
                </a:rPr>
                <a:t>Quando o produtor tem uma grande massa</a:t>
              </a:r>
            </a:p>
          </p:txBody>
        </p:sp>
        <p:sp>
          <p:nvSpPr>
            <p:cNvPr id="98" name="CaixaDeTexto 97">
              <a:extLst>
                <a:ext uri="{FF2B5EF4-FFF2-40B4-BE49-F238E27FC236}">
                  <a16:creationId xmlns:a16="http://schemas.microsoft.com/office/drawing/2014/main" id="{CB185AD9-80AD-4148-ACDC-2E54D3E9CBD9}"/>
                </a:ext>
              </a:extLst>
            </p:cNvPr>
            <p:cNvSpPr txBox="1"/>
            <p:nvPr/>
          </p:nvSpPr>
          <p:spPr>
            <a:xfrm>
              <a:off x="6005443" y="4222374"/>
              <a:ext cx="161455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highlight>
                    <a:srgbClr val="FFFF00"/>
                  </a:highlight>
                </a:rPr>
                <a:t>Quando o produtor tem alta taxa de renovação</a:t>
              </a:r>
            </a:p>
          </p:txBody>
        </p:sp>
        <p:pic>
          <p:nvPicPr>
            <p:cNvPr id="117" name="Picture 2" descr="Atenção - ícones de sinalização grátis">
              <a:extLst>
                <a:ext uri="{FF2B5EF4-FFF2-40B4-BE49-F238E27FC236}">
                  <a16:creationId xmlns:a16="http://schemas.microsoft.com/office/drawing/2014/main" id="{5633D536-6759-0B49-9A8B-CF3722ACB8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0636" y="3883562"/>
              <a:ext cx="357406" cy="357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2" descr="Atenção - ícones de sinalização grátis">
              <a:extLst>
                <a:ext uri="{FF2B5EF4-FFF2-40B4-BE49-F238E27FC236}">
                  <a16:creationId xmlns:a16="http://schemas.microsoft.com/office/drawing/2014/main" id="{BFC40C33-4C3B-FF41-963D-3E656174D3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0199" y="2050908"/>
              <a:ext cx="357406" cy="357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6" name="Agrupar 125">
            <a:extLst>
              <a:ext uri="{FF2B5EF4-FFF2-40B4-BE49-F238E27FC236}">
                <a16:creationId xmlns:a16="http://schemas.microsoft.com/office/drawing/2014/main" id="{B500CC7C-F3D1-864F-BB37-67291813CF09}"/>
              </a:ext>
            </a:extLst>
          </p:cNvPr>
          <p:cNvGrpSpPr/>
          <p:nvPr/>
        </p:nvGrpSpPr>
        <p:grpSpPr>
          <a:xfrm>
            <a:off x="4146355" y="354068"/>
            <a:ext cx="3825834" cy="6343940"/>
            <a:chOff x="4146355" y="354068"/>
            <a:chExt cx="3825834" cy="6343940"/>
          </a:xfrm>
        </p:grpSpPr>
        <p:sp>
          <p:nvSpPr>
            <p:cNvPr id="61" name="CaixaDeTexto 60">
              <a:extLst>
                <a:ext uri="{FF2B5EF4-FFF2-40B4-BE49-F238E27FC236}">
                  <a16:creationId xmlns:a16="http://schemas.microsoft.com/office/drawing/2014/main" id="{155D83FC-0E4F-5A4F-AA45-99F7FFBE3D1E}"/>
                </a:ext>
              </a:extLst>
            </p:cNvPr>
            <p:cNvSpPr txBox="1"/>
            <p:nvPr/>
          </p:nvSpPr>
          <p:spPr>
            <a:xfrm>
              <a:off x="5171957" y="1259078"/>
              <a:ext cx="18842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Pirâmide de número</a:t>
              </a:r>
            </a:p>
          </p:txBody>
        </p:sp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87912431-1615-7349-AA19-1A59D0174226}"/>
                </a:ext>
              </a:extLst>
            </p:cNvPr>
            <p:cNvGrpSpPr/>
            <p:nvPr/>
          </p:nvGrpSpPr>
          <p:grpSpPr>
            <a:xfrm>
              <a:off x="4146355" y="354068"/>
              <a:ext cx="3825834" cy="6343940"/>
              <a:chOff x="4146355" y="354068"/>
              <a:chExt cx="3825834" cy="6343940"/>
            </a:xfrm>
          </p:grpSpPr>
          <p:sp>
            <p:nvSpPr>
              <p:cNvPr id="59" name="Retângulo 58">
                <a:extLst>
                  <a:ext uri="{FF2B5EF4-FFF2-40B4-BE49-F238E27FC236}">
                    <a16:creationId xmlns:a16="http://schemas.microsoft.com/office/drawing/2014/main" id="{5749A1D4-42C4-D144-9884-E708B5A21507}"/>
                  </a:ext>
                </a:extLst>
              </p:cNvPr>
              <p:cNvSpPr/>
              <p:nvPr/>
            </p:nvSpPr>
            <p:spPr>
              <a:xfrm>
                <a:off x="4336174" y="354068"/>
                <a:ext cx="363601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b="1" dirty="0">
                    <a:ln w="0"/>
                    <a:solidFill>
                      <a:schemeClr val="bg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highlight>
                      <a:srgbClr val="FF4057"/>
                    </a:highlight>
                    <a:cs typeface="Arial" panose="020B0604020202020204" pitchFamily="34" charset="0"/>
                  </a:rPr>
                  <a:t>PIRÂMIDES ECOLÓGICAS</a:t>
                </a:r>
              </a:p>
            </p:txBody>
          </p:sp>
          <p:sp>
            <p:nvSpPr>
              <p:cNvPr id="60" name="CaixaDeTexto 59">
                <a:extLst>
                  <a:ext uri="{FF2B5EF4-FFF2-40B4-BE49-F238E27FC236}">
                    <a16:creationId xmlns:a16="http://schemas.microsoft.com/office/drawing/2014/main" id="{7501480F-30D2-FF4A-BB43-856A980C6DBA}"/>
                  </a:ext>
                </a:extLst>
              </p:cNvPr>
              <p:cNvSpPr txBox="1"/>
              <p:nvPr/>
            </p:nvSpPr>
            <p:spPr>
              <a:xfrm>
                <a:off x="4954031" y="662948"/>
                <a:ext cx="24003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600" dirty="0"/>
                  <a:t>Representações gráficas das cadeias alimentares</a:t>
                </a:r>
              </a:p>
            </p:txBody>
          </p:sp>
          <p:sp>
            <p:nvSpPr>
              <p:cNvPr id="64" name="CaixaDeTexto 63">
                <a:extLst>
                  <a:ext uri="{FF2B5EF4-FFF2-40B4-BE49-F238E27FC236}">
                    <a16:creationId xmlns:a16="http://schemas.microsoft.com/office/drawing/2014/main" id="{84BC906A-14E8-F546-98B4-1E07BA17C8F3}"/>
                  </a:ext>
                </a:extLst>
              </p:cNvPr>
              <p:cNvSpPr txBox="1"/>
              <p:nvPr/>
            </p:nvSpPr>
            <p:spPr>
              <a:xfrm>
                <a:off x="5150253" y="3135687"/>
                <a:ext cx="200785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600" dirty="0">
                    <a:solidFill>
                      <a:schemeClr val="bg1"/>
                    </a:solidFill>
                    <a:highlight>
                      <a:srgbClr val="000000"/>
                    </a:highlight>
                  </a:rPr>
                  <a:t>Pirâmide de biomassa</a:t>
                </a:r>
              </a:p>
            </p:txBody>
          </p:sp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2EA67924-CA26-5445-8CD1-A342602C1F16}"/>
                  </a:ext>
                </a:extLst>
              </p:cNvPr>
              <p:cNvSpPr txBox="1"/>
              <p:nvPr/>
            </p:nvSpPr>
            <p:spPr>
              <a:xfrm>
                <a:off x="5230210" y="5133597"/>
                <a:ext cx="184794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BR" sz="1600" dirty="0">
                    <a:solidFill>
                      <a:schemeClr val="bg1"/>
                    </a:solidFill>
                    <a:highlight>
                      <a:srgbClr val="000000"/>
                    </a:highlight>
                  </a:rPr>
                  <a:t>Pirâmide de energia</a:t>
                </a:r>
              </a:p>
            </p:txBody>
          </p:sp>
          <p:grpSp>
            <p:nvGrpSpPr>
              <p:cNvPr id="38" name="Agrupar 37">
                <a:extLst>
                  <a:ext uri="{FF2B5EF4-FFF2-40B4-BE49-F238E27FC236}">
                    <a16:creationId xmlns:a16="http://schemas.microsoft.com/office/drawing/2014/main" id="{A29ABB79-3173-AF4E-BC61-5ED413AF26D1}"/>
                  </a:ext>
                </a:extLst>
              </p:cNvPr>
              <p:cNvGrpSpPr/>
              <p:nvPr/>
            </p:nvGrpSpPr>
            <p:grpSpPr>
              <a:xfrm>
                <a:off x="4625281" y="5524337"/>
                <a:ext cx="1614560" cy="609559"/>
                <a:chOff x="4625281" y="5524337"/>
                <a:chExt cx="1614560" cy="609559"/>
              </a:xfrm>
            </p:grpSpPr>
            <p:sp>
              <p:nvSpPr>
                <p:cNvPr id="76" name="Retângulo Arredondado 75">
                  <a:extLst>
                    <a:ext uri="{FF2B5EF4-FFF2-40B4-BE49-F238E27FC236}">
                      <a16:creationId xmlns:a16="http://schemas.microsoft.com/office/drawing/2014/main" id="{32743C9B-587C-0C44-8EF7-AB6ACF54425B}"/>
                    </a:ext>
                  </a:extLst>
                </p:cNvPr>
                <p:cNvSpPr/>
                <p:nvPr/>
              </p:nvSpPr>
              <p:spPr>
                <a:xfrm>
                  <a:off x="4625281" y="5984726"/>
                  <a:ext cx="1614560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</a:t>
                  </a:r>
                  <a:r>
                    <a:rPr lang="pt-BR" sz="1200" dirty="0" err="1">
                      <a:solidFill>
                        <a:schemeClr val="tx1"/>
                      </a:solidFill>
                    </a:rPr>
                    <a:t>P</a:t>
                  </a:r>
                  <a:r>
                    <a:rPr lang="pt-BR" sz="1200" dirty="0">
                      <a:solidFill>
                        <a:schemeClr val="tx1"/>
                      </a:solidFill>
                    </a:rPr>
                    <a:t>)</a:t>
                  </a:r>
                </a:p>
              </p:txBody>
            </p:sp>
            <p:sp>
              <p:nvSpPr>
                <p:cNvPr id="77" name="Retângulo Arredondado 76">
                  <a:extLst>
                    <a:ext uri="{FF2B5EF4-FFF2-40B4-BE49-F238E27FC236}">
                      <a16:creationId xmlns:a16="http://schemas.microsoft.com/office/drawing/2014/main" id="{4D93368E-0AF5-0E46-8C15-807DC043FBAE}"/>
                    </a:ext>
                  </a:extLst>
                </p:cNvPr>
                <p:cNvSpPr/>
                <p:nvPr/>
              </p:nvSpPr>
              <p:spPr>
                <a:xfrm>
                  <a:off x="4837172" y="5835556"/>
                  <a:ext cx="1190778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(C </a:t>
                  </a:r>
                  <a:r>
                    <a:rPr lang="pt-BR" sz="1200" dirty="0" err="1">
                      <a:solidFill>
                        <a:schemeClr val="tx1"/>
                      </a:solidFill>
                    </a:rPr>
                    <a:t>I</a:t>
                  </a:r>
                  <a:r>
                    <a:rPr lang="pt-BR" sz="1200" dirty="0">
                      <a:solidFill>
                        <a:schemeClr val="tx1"/>
                      </a:solidFill>
                    </a:rPr>
                    <a:t>)</a:t>
                  </a:r>
                </a:p>
              </p:txBody>
            </p:sp>
            <p:sp>
              <p:nvSpPr>
                <p:cNvPr id="78" name="Retângulo Arredondado 77">
                  <a:extLst>
                    <a:ext uri="{FF2B5EF4-FFF2-40B4-BE49-F238E27FC236}">
                      <a16:creationId xmlns:a16="http://schemas.microsoft.com/office/drawing/2014/main" id="{FB5A0677-2F17-6F41-BAD5-5AFE5A7AE31E}"/>
                    </a:ext>
                  </a:extLst>
                </p:cNvPr>
                <p:cNvSpPr/>
                <p:nvPr/>
              </p:nvSpPr>
              <p:spPr>
                <a:xfrm>
                  <a:off x="5028921" y="5686386"/>
                  <a:ext cx="807280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(C II)</a:t>
                  </a:r>
                </a:p>
              </p:txBody>
            </p:sp>
            <p:sp>
              <p:nvSpPr>
                <p:cNvPr id="79" name="Retângulo Arredondado 78">
                  <a:extLst>
                    <a:ext uri="{FF2B5EF4-FFF2-40B4-BE49-F238E27FC236}">
                      <a16:creationId xmlns:a16="http://schemas.microsoft.com/office/drawing/2014/main" id="{4BDAB34B-8918-0941-94E9-05ED472C88A0}"/>
                    </a:ext>
                  </a:extLst>
                </p:cNvPr>
                <p:cNvSpPr/>
                <p:nvPr/>
              </p:nvSpPr>
              <p:spPr>
                <a:xfrm>
                  <a:off x="5171957" y="5524337"/>
                  <a:ext cx="521688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(C III)</a:t>
                  </a:r>
                </a:p>
              </p:txBody>
            </p:sp>
          </p:grpSp>
          <p:grpSp>
            <p:nvGrpSpPr>
              <p:cNvPr id="28" name="Agrupar 27">
                <a:extLst>
                  <a:ext uri="{FF2B5EF4-FFF2-40B4-BE49-F238E27FC236}">
                    <a16:creationId xmlns:a16="http://schemas.microsoft.com/office/drawing/2014/main" id="{BEE32B1B-D1E5-DE4C-AFB7-CF3765AB2406}"/>
                  </a:ext>
                </a:extLst>
              </p:cNvPr>
              <p:cNvGrpSpPr/>
              <p:nvPr/>
            </p:nvGrpSpPr>
            <p:grpSpPr>
              <a:xfrm>
                <a:off x="4539621" y="1660777"/>
                <a:ext cx="1614560" cy="609559"/>
                <a:chOff x="4539621" y="1660777"/>
                <a:chExt cx="1614560" cy="609559"/>
              </a:xfrm>
            </p:grpSpPr>
            <p:sp>
              <p:nvSpPr>
                <p:cNvPr id="11" name="Retângulo Arredondado 10">
                  <a:extLst>
                    <a:ext uri="{FF2B5EF4-FFF2-40B4-BE49-F238E27FC236}">
                      <a16:creationId xmlns:a16="http://schemas.microsoft.com/office/drawing/2014/main" id="{BBD39F38-85A9-BE4B-A956-49615F6F308C}"/>
                    </a:ext>
                  </a:extLst>
                </p:cNvPr>
                <p:cNvSpPr/>
                <p:nvPr/>
              </p:nvSpPr>
              <p:spPr>
                <a:xfrm>
                  <a:off x="4539621" y="2121166"/>
                  <a:ext cx="1614560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</a:t>
                  </a:r>
                  <a:r>
                    <a:rPr lang="pt-BR" sz="1200" dirty="0" err="1">
                      <a:solidFill>
                        <a:schemeClr val="tx1"/>
                      </a:solidFill>
                    </a:rPr>
                    <a:t>P</a:t>
                  </a:r>
                  <a:r>
                    <a:rPr lang="pt-BR" sz="1200" dirty="0">
                      <a:solidFill>
                        <a:schemeClr val="tx1"/>
                      </a:solidFill>
                    </a:rPr>
                    <a:t>)</a:t>
                  </a:r>
                </a:p>
              </p:txBody>
            </p:sp>
            <p:sp>
              <p:nvSpPr>
                <p:cNvPr id="67" name="Retângulo Arredondado 66">
                  <a:extLst>
                    <a:ext uri="{FF2B5EF4-FFF2-40B4-BE49-F238E27FC236}">
                      <a16:creationId xmlns:a16="http://schemas.microsoft.com/office/drawing/2014/main" id="{87287A2C-A438-A343-980F-6D62D7E76D13}"/>
                    </a:ext>
                  </a:extLst>
                </p:cNvPr>
                <p:cNvSpPr/>
                <p:nvPr/>
              </p:nvSpPr>
              <p:spPr>
                <a:xfrm>
                  <a:off x="4751512" y="1971996"/>
                  <a:ext cx="1190778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(C </a:t>
                  </a:r>
                  <a:r>
                    <a:rPr lang="pt-BR" sz="1200" dirty="0" err="1">
                      <a:solidFill>
                        <a:schemeClr val="tx1"/>
                      </a:solidFill>
                    </a:rPr>
                    <a:t>I</a:t>
                  </a:r>
                  <a:r>
                    <a:rPr lang="pt-BR" sz="1200" dirty="0">
                      <a:solidFill>
                        <a:schemeClr val="tx1"/>
                      </a:solidFill>
                    </a:rPr>
                    <a:t>)</a:t>
                  </a:r>
                </a:p>
              </p:txBody>
            </p:sp>
            <p:sp>
              <p:nvSpPr>
                <p:cNvPr id="69" name="Retângulo Arredondado 68">
                  <a:extLst>
                    <a:ext uri="{FF2B5EF4-FFF2-40B4-BE49-F238E27FC236}">
                      <a16:creationId xmlns:a16="http://schemas.microsoft.com/office/drawing/2014/main" id="{500EE489-04B5-7147-9767-EB885D84DFF6}"/>
                    </a:ext>
                  </a:extLst>
                </p:cNvPr>
                <p:cNvSpPr/>
                <p:nvPr/>
              </p:nvSpPr>
              <p:spPr>
                <a:xfrm>
                  <a:off x="4943261" y="1822826"/>
                  <a:ext cx="807280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(C II)</a:t>
                  </a:r>
                </a:p>
              </p:txBody>
            </p:sp>
            <p:sp>
              <p:nvSpPr>
                <p:cNvPr id="71" name="Retângulo Arredondado 70">
                  <a:extLst>
                    <a:ext uri="{FF2B5EF4-FFF2-40B4-BE49-F238E27FC236}">
                      <a16:creationId xmlns:a16="http://schemas.microsoft.com/office/drawing/2014/main" id="{5A2C67A1-FACF-0048-B3A4-F26B0CB01400}"/>
                    </a:ext>
                  </a:extLst>
                </p:cNvPr>
                <p:cNvSpPr/>
                <p:nvPr/>
              </p:nvSpPr>
              <p:spPr>
                <a:xfrm>
                  <a:off x="5086297" y="1660777"/>
                  <a:ext cx="521688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(C III)</a:t>
                  </a:r>
                </a:p>
              </p:txBody>
            </p:sp>
          </p:grpSp>
          <p:grpSp>
            <p:nvGrpSpPr>
              <p:cNvPr id="36" name="Agrupar 35">
                <a:extLst>
                  <a:ext uri="{FF2B5EF4-FFF2-40B4-BE49-F238E27FC236}">
                    <a16:creationId xmlns:a16="http://schemas.microsoft.com/office/drawing/2014/main" id="{228F2180-2254-9F4F-8DE0-4067475DC7CF}"/>
                  </a:ext>
                </a:extLst>
              </p:cNvPr>
              <p:cNvGrpSpPr/>
              <p:nvPr/>
            </p:nvGrpSpPr>
            <p:grpSpPr>
              <a:xfrm>
                <a:off x="4572000" y="3527291"/>
                <a:ext cx="1614560" cy="609559"/>
                <a:chOff x="4572000" y="3527291"/>
                <a:chExt cx="1614560" cy="609559"/>
              </a:xfrm>
            </p:grpSpPr>
            <p:sp>
              <p:nvSpPr>
                <p:cNvPr id="72" name="Retângulo Arredondado 71">
                  <a:extLst>
                    <a:ext uri="{FF2B5EF4-FFF2-40B4-BE49-F238E27FC236}">
                      <a16:creationId xmlns:a16="http://schemas.microsoft.com/office/drawing/2014/main" id="{A8B4E86C-3291-EB42-B403-C535397EA3A4}"/>
                    </a:ext>
                  </a:extLst>
                </p:cNvPr>
                <p:cNvSpPr/>
                <p:nvPr/>
              </p:nvSpPr>
              <p:spPr>
                <a:xfrm>
                  <a:off x="4572000" y="3987680"/>
                  <a:ext cx="1614560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</a:t>
                  </a:r>
                  <a:r>
                    <a:rPr lang="pt-BR" sz="1200" dirty="0" err="1">
                      <a:solidFill>
                        <a:schemeClr val="tx1"/>
                      </a:solidFill>
                    </a:rPr>
                    <a:t>P</a:t>
                  </a:r>
                  <a:r>
                    <a:rPr lang="pt-BR" sz="1200" dirty="0">
                      <a:solidFill>
                        <a:schemeClr val="tx1"/>
                      </a:solidFill>
                    </a:rPr>
                    <a:t>)</a:t>
                  </a:r>
                </a:p>
              </p:txBody>
            </p:sp>
            <p:sp>
              <p:nvSpPr>
                <p:cNvPr id="73" name="Retângulo Arredondado 72">
                  <a:extLst>
                    <a:ext uri="{FF2B5EF4-FFF2-40B4-BE49-F238E27FC236}">
                      <a16:creationId xmlns:a16="http://schemas.microsoft.com/office/drawing/2014/main" id="{FD3363FA-B93E-C247-B697-80278D9724F3}"/>
                    </a:ext>
                  </a:extLst>
                </p:cNvPr>
                <p:cNvSpPr/>
                <p:nvPr/>
              </p:nvSpPr>
              <p:spPr>
                <a:xfrm>
                  <a:off x="4783891" y="3838510"/>
                  <a:ext cx="1190778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(C </a:t>
                  </a:r>
                  <a:r>
                    <a:rPr lang="pt-BR" sz="1200" dirty="0" err="1">
                      <a:solidFill>
                        <a:schemeClr val="tx1"/>
                      </a:solidFill>
                    </a:rPr>
                    <a:t>I</a:t>
                  </a:r>
                  <a:r>
                    <a:rPr lang="pt-BR" sz="1200" dirty="0">
                      <a:solidFill>
                        <a:schemeClr val="tx1"/>
                      </a:solidFill>
                    </a:rPr>
                    <a:t>)</a:t>
                  </a:r>
                </a:p>
              </p:txBody>
            </p:sp>
            <p:sp>
              <p:nvSpPr>
                <p:cNvPr id="74" name="Retângulo Arredondado 73">
                  <a:extLst>
                    <a:ext uri="{FF2B5EF4-FFF2-40B4-BE49-F238E27FC236}">
                      <a16:creationId xmlns:a16="http://schemas.microsoft.com/office/drawing/2014/main" id="{59914614-4EE7-E84F-9D14-0BF2828382FD}"/>
                    </a:ext>
                  </a:extLst>
                </p:cNvPr>
                <p:cNvSpPr/>
                <p:nvPr/>
              </p:nvSpPr>
              <p:spPr>
                <a:xfrm>
                  <a:off x="4975640" y="3689340"/>
                  <a:ext cx="807280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bg2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(C II)</a:t>
                  </a:r>
                </a:p>
              </p:txBody>
            </p:sp>
            <p:sp>
              <p:nvSpPr>
                <p:cNvPr id="75" name="Retângulo Arredondado 74">
                  <a:extLst>
                    <a:ext uri="{FF2B5EF4-FFF2-40B4-BE49-F238E27FC236}">
                      <a16:creationId xmlns:a16="http://schemas.microsoft.com/office/drawing/2014/main" id="{E408BF86-69EB-B34C-AD01-F29E42DB3EDC}"/>
                    </a:ext>
                  </a:extLst>
                </p:cNvPr>
                <p:cNvSpPr/>
                <p:nvPr/>
              </p:nvSpPr>
              <p:spPr>
                <a:xfrm>
                  <a:off x="5118676" y="3527291"/>
                  <a:ext cx="521688" cy="1491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200" dirty="0">
                      <a:solidFill>
                        <a:schemeClr val="tx1"/>
                      </a:solidFill>
                    </a:rPr>
                    <a:t>(C III)</a:t>
                  </a:r>
                </a:p>
              </p:txBody>
            </p:sp>
          </p:grpSp>
          <p:sp>
            <p:nvSpPr>
              <p:cNvPr id="94" name="CaixaDeTexto 93">
                <a:extLst>
                  <a:ext uri="{FF2B5EF4-FFF2-40B4-BE49-F238E27FC236}">
                    <a16:creationId xmlns:a16="http://schemas.microsoft.com/office/drawing/2014/main" id="{389689D5-B4F4-EE41-9388-B697080AFFD2}"/>
                  </a:ext>
                </a:extLst>
              </p:cNvPr>
              <p:cNvSpPr txBox="1"/>
              <p:nvPr/>
            </p:nvSpPr>
            <p:spPr>
              <a:xfrm>
                <a:off x="6095999" y="1556518"/>
                <a:ext cx="161455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400" dirty="0"/>
                  <a:t>Número de indivíduos / área</a:t>
                </a:r>
              </a:p>
            </p:txBody>
          </p:sp>
          <p:sp>
            <p:nvSpPr>
              <p:cNvPr id="95" name="CaixaDeTexto 94">
                <a:extLst>
                  <a:ext uri="{FF2B5EF4-FFF2-40B4-BE49-F238E27FC236}">
                    <a16:creationId xmlns:a16="http://schemas.microsoft.com/office/drawing/2014/main" id="{CB81B9D9-5DCA-6044-A9CE-39AA4C89DA05}"/>
                  </a:ext>
                </a:extLst>
              </p:cNvPr>
              <p:cNvSpPr txBox="1"/>
              <p:nvPr/>
            </p:nvSpPr>
            <p:spPr>
              <a:xfrm>
                <a:off x="6020001" y="3624114"/>
                <a:ext cx="16145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400" dirty="0"/>
                  <a:t>Biomassa/ área</a:t>
                </a:r>
              </a:p>
            </p:txBody>
          </p:sp>
          <p:sp>
            <p:nvSpPr>
              <p:cNvPr id="96" name="CaixaDeTexto 95">
                <a:extLst>
                  <a:ext uri="{FF2B5EF4-FFF2-40B4-BE49-F238E27FC236}">
                    <a16:creationId xmlns:a16="http://schemas.microsoft.com/office/drawing/2014/main" id="{C4F001EE-84B6-7E4F-9A67-B49FE2095FD0}"/>
                  </a:ext>
                </a:extLst>
              </p:cNvPr>
              <p:cNvSpPr txBox="1"/>
              <p:nvPr/>
            </p:nvSpPr>
            <p:spPr>
              <a:xfrm>
                <a:off x="5782920" y="5445896"/>
                <a:ext cx="161455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400" dirty="0"/>
                  <a:t>Energia/ área</a:t>
                </a:r>
              </a:p>
            </p:txBody>
          </p:sp>
          <p:sp>
            <p:nvSpPr>
              <p:cNvPr id="120" name="CaixaDeTexto 119">
                <a:extLst>
                  <a:ext uri="{FF2B5EF4-FFF2-40B4-BE49-F238E27FC236}">
                    <a16:creationId xmlns:a16="http://schemas.microsoft.com/office/drawing/2014/main" id="{9840ECA7-2108-AB4C-89F2-A339C50387D4}"/>
                  </a:ext>
                </a:extLst>
              </p:cNvPr>
              <p:cNvSpPr txBox="1"/>
              <p:nvPr/>
            </p:nvSpPr>
            <p:spPr>
              <a:xfrm>
                <a:off x="4432527" y="6174788"/>
                <a:ext cx="319265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1400" dirty="0">
                    <a:highlight>
                      <a:srgbClr val="FFFF00"/>
                    </a:highlight>
                  </a:rPr>
                  <a:t>Pirâmides de energia são a melhor forma de representar uma cadeia alimentar</a:t>
                </a:r>
              </a:p>
            </p:txBody>
          </p:sp>
          <p:pic>
            <p:nvPicPr>
              <p:cNvPr id="121" name="Picture 2" descr="Atenção - ícones de sinalização grátis">
                <a:extLst>
                  <a:ext uri="{FF2B5EF4-FFF2-40B4-BE49-F238E27FC236}">
                    <a16:creationId xmlns:a16="http://schemas.microsoft.com/office/drawing/2014/main" id="{CE3FCB57-CCA6-9A48-B17A-48BB93917D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6355" y="6231795"/>
                <a:ext cx="357406" cy="3574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3E6E0512-652F-E63D-55E0-F4BCEBC461CE}"/>
              </a:ext>
            </a:extLst>
          </p:cNvPr>
          <p:cNvSpPr/>
          <p:nvPr/>
        </p:nvSpPr>
        <p:spPr>
          <a:xfrm>
            <a:off x="11032552" y="6334780"/>
            <a:ext cx="11752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  <a:cs typeface="Arial" panose="020B0604020202020204" pitchFamily="34" charset="0"/>
              </a:rPr>
              <a:t>Prof. Marco Nunes</a:t>
            </a:r>
            <a:endParaRPr lang="pt-BR" sz="14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026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43000"/>
    </mc:Choice>
    <mc:Fallback xmlns="">
      <p:transition spd="slow" advClick="0" advTm="104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F8244-2AC6-BAD2-9BB9-6A3ED8DF3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D9BD688-ED7B-51AE-852C-6E204389C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287" y="0"/>
            <a:ext cx="9060320" cy="6858000"/>
          </a:xfrm>
          <a:prstGeom prst="rect">
            <a:avLst/>
          </a:prstGeom>
        </p:spPr>
      </p:pic>
      <p:pic>
        <p:nvPicPr>
          <p:cNvPr id="3" name="Gráfico 2" descr="Alvo com preenchimento sólido">
            <a:extLst>
              <a:ext uri="{FF2B5EF4-FFF2-40B4-BE49-F238E27FC236}">
                <a16:creationId xmlns:a16="http://schemas.microsoft.com/office/drawing/2014/main" id="{CB2934C6-E90A-49AE-C09D-DD00D7BEE7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2393" y="60877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6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A27EB88-4857-41AD-3A80-BEB7A685EAAE}"/>
              </a:ext>
            </a:extLst>
          </p:cNvPr>
          <p:cNvSpPr txBox="1"/>
          <p:nvPr/>
        </p:nvSpPr>
        <p:spPr>
          <a:xfrm>
            <a:off x="33676" y="99152"/>
            <a:ext cx="12158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Carbono em Movimento: Fotossíntese, Respiração, Decomposição e Combustão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B0EBABE-65A0-B38D-842C-33C8613FBAFB}"/>
              </a:ext>
            </a:extLst>
          </p:cNvPr>
          <p:cNvSpPr txBox="1"/>
          <p:nvPr/>
        </p:nvSpPr>
        <p:spPr>
          <a:xfrm>
            <a:off x="33675" y="790588"/>
            <a:ext cx="5007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Circulação de elementos químicos entre os seres vivos e o ambiente físico.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67B4B7F-4548-1042-83F3-06B99236EDBF}"/>
              </a:ext>
            </a:extLst>
          </p:cNvPr>
          <p:cNvSpPr/>
          <p:nvPr/>
        </p:nvSpPr>
        <p:spPr>
          <a:xfrm>
            <a:off x="697614" y="1595394"/>
            <a:ext cx="3711356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192B235-102D-A463-42C6-9FFCDF0E505E}"/>
              </a:ext>
            </a:extLst>
          </p:cNvPr>
          <p:cNvSpPr txBox="1"/>
          <p:nvPr/>
        </p:nvSpPr>
        <p:spPr>
          <a:xfrm>
            <a:off x="10508532" y="971402"/>
            <a:ext cx="184549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b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Libera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CO₂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queimando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biomassa ou combustíveis fósseis.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CD30FB6-713A-5300-B492-2B4D1EF3ECDA}"/>
              </a:ext>
            </a:extLst>
          </p:cNvPr>
          <p:cNvSpPr txBox="1"/>
          <p:nvPr/>
        </p:nvSpPr>
        <p:spPr>
          <a:xfrm>
            <a:off x="5179183" y="1525399"/>
            <a:ext cx="18455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Retira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CO₂ do meio e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fixa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carbono na biomassa.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C1A7271-44BD-932F-DA5C-13728016B0CA}"/>
              </a:ext>
            </a:extLst>
          </p:cNvPr>
          <p:cNvSpPr txBox="1"/>
          <p:nvPr/>
        </p:nvSpPr>
        <p:spPr>
          <a:xfrm>
            <a:off x="7140878" y="1497398"/>
            <a:ext cx="15281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Libera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CO₂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degradar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matéria orgânica.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527F82-A87E-6DF9-BD8F-4892BB331AAF}"/>
              </a:ext>
            </a:extLst>
          </p:cNvPr>
          <p:cNvSpPr txBox="1"/>
          <p:nvPr/>
        </p:nvSpPr>
        <p:spPr>
          <a:xfrm>
            <a:off x="8669053" y="1247258"/>
            <a:ext cx="19091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Libera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CO₂ ao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degradar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restos e cadáveres, reciclando carbono.</a:t>
            </a:r>
            <a:endParaRPr lang="pt-BR" dirty="0"/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6B211910-4794-8776-A025-925915B20185}"/>
              </a:ext>
            </a:extLst>
          </p:cNvPr>
          <p:cNvCxnSpPr>
            <a:cxnSpLocks/>
          </p:cNvCxnSpPr>
          <p:nvPr/>
        </p:nvCxnSpPr>
        <p:spPr>
          <a:xfrm>
            <a:off x="6994739" y="591358"/>
            <a:ext cx="43841" cy="21343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Imagem 25">
            <a:extLst>
              <a:ext uri="{FF2B5EF4-FFF2-40B4-BE49-F238E27FC236}">
                <a16:creationId xmlns:a16="http://schemas.microsoft.com/office/drawing/2014/main" id="{86AEF6EE-F723-9B37-DD21-F88B2AA8F0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626"/>
          <a:stretch>
            <a:fillRect/>
          </a:stretch>
        </p:blipFill>
        <p:spPr>
          <a:xfrm>
            <a:off x="10968182" y="653650"/>
            <a:ext cx="706826" cy="659988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AF6F6DF8-1ED4-6FBA-13F6-0EF049AD95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0623"/>
          <a:stretch>
            <a:fillRect/>
          </a:stretch>
        </p:blipFill>
        <p:spPr>
          <a:xfrm>
            <a:off x="9084862" y="635259"/>
            <a:ext cx="781003" cy="698038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238E3A8B-C24A-FC7F-4772-3BC2B692971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3578"/>
          <a:stretch>
            <a:fillRect/>
          </a:stretch>
        </p:blipFill>
        <p:spPr>
          <a:xfrm>
            <a:off x="7438754" y="641287"/>
            <a:ext cx="932421" cy="805816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0DAC76F6-A86C-8746-5677-141538195E6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542" b="9640"/>
          <a:stretch>
            <a:fillRect/>
          </a:stretch>
        </p:blipFill>
        <p:spPr>
          <a:xfrm>
            <a:off x="5519639" y="615844"/>
            <a:ext cx="1136407" cy="975235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D45158CF-E5B4-BFDD-C4FE-FB6FF7BC2E7C}"/>
              </a:ext>
            </a:extLst>
          </p:cNvPr>
          <p:cNvSpPr txBox="1"/>
          <p:nvPr/>
        </p:nvSpPr>
        <p:spPr>
          <a:xfrm>
            <a:off x="1141024" y="1534077"/>
            <a:ext cx="12364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Energia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flui</a:t>
            </a:r>
          </a:p>
        </p:txBody>
      </p:sp>
      <p:pic>
        <p:nvPicPr>
          <p:cNvPr id="34" name="Imagem 33">
            <a:extLst>
              <a:ext uri="{FF2B5EF4-FFF2-40B4-BE49-F238E27FC236}">
                <a16:creationId xmlns:a16="http://schemas.microsoft.com/office/drawing/2014/main" id="{4F052E92-60F8-195D-4931-B23E302C86C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125" t="24596" r="6829" b="26911"/>
          <a:stretch>
            <a:fillRect/>
          </a:stretch>
        </p:blipFill>
        <p:spPr>
          <a:xfrm>
            <a:off x="1447512" y="2040547"/>
            <a:ext cx="835907" cy="488108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49CD23DE-D921-5DCE-24FE-C40FD540C1D4}"/>
              </a:ext>
            </a:extLst>
          </p:cNvPr>
          <p:cNvSpPr txBox="1"/>
          <p:nvPr/>
        </p:nvSpPr>
        <p:spPr>
          <a:xfrm>
            <a:off x="2587476" y="1564393"/>
            <a:ext cx="18214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Matéria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circula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e é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reciclada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1C1A0CAC-6A11-28BB-9449-8271C1BD61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5204" y="1986073"/>
            <a:ext cx="982771" cy="982771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F9A54066-523E-C12F-CBF5-63A7650757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2095" y="2097563"/>
            <a:ext cx="363411" cy="376390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037F8D36-C310-1D70-C5ED-5730DF06FC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015" y="1269372"/>
            <a:ext cx="809431" cy="809431"/>
          </a:xfrm>
          <a:prstGeom prst="rect">
            <a:avLst/>
          </a:prstGeom>
        </p:spPr>
      </p:pic>
      <p:grpSp>
        <p:nvGrpSpPr>
          <p:cNvPr id="72" name="Agrupar 71">
            <a:extLst>
              <a:ext uri="{FF2B5EF4-FFF2-40B4-BE49-F238E27FC236}">
                <a16:creationId xmlns:a16="http://schemas.microsoft.com/office/drawing/2014/main" id="{F7EDD600-6870-BD27-4E87-DF92B718B512}"/>
              </a:ext>
            </a:extLst>
          </p:cNvPr>
          <p:cNvGrpSpPr/>
          <p:nvPr/>
        </p:nvGrpSpPr>
        <p:grpSpPr>
          <a:xfrm>
            <a:off x="-11481" y="2815624"/>
            <a:ext cx="7036164" cy="4062806"/>
            <a:chOff x="-11481" y="3209295"/>
            <a:chExt cx="7161367" cy="3902755"/>
          </a:xfrm>
        </p:grpSpPr>
        <p:grpSp>
          <p:nvGrpSpPr>
            <p:cNvPr id="53" name="Agrupar 52">
              <a:extLst>
                <a:ext uri="{FF2B5EF4-FFF2-40B4-BE49-F238E27FC236}">
                  <a16:creationId xmlns:a16="http://schemas.microsoft.com/office/drawing/2014/main" id="{6B7017EF-DF6C-0B27-7605-2611449B52AE}"/>
                </a:ext>
              </a:extLst>
            </p:cNvPr>
            <p:cNvGrpSpPr/>
            <p:nvPr/>
          </p:nvGrpSpPr>
          <p:grpSpPr>
            <a:xfrm>
              <a:off x="-11481" y="3209295"/>
              <a:ext cx="7161367" cy="3902755"/>
              <a:chOff x="3974271" y="2955245"/>
              <a:chExt cx="7161367" cy="3902755"/>
            </a:xfrm>
          </p:grpSpPr>
          <p:grpSp>
            <p:nvGrpSpPr>
              <p:cNvPr id="46" name="Agrupar 45">
                <a:extLst>
                  <a:ext uri="{FF2B5EF4-FFF2-40B4-BE49-F238E27FC236}">
                    <a16:creationId xmlns:a16="http://schemas.microsoft.com/office/drawing/2014/main" id="{EDADD301-4991-AE59-F165-3921FF579D6D}"/>
                  </a:ext>
                </a:extLst>
              </p:cNvPr>
              <p:cNvGrpSpPr/>
              <p:nvPr/>
            </p:nvGrpSpPr>
            <p:grpSpPr>
              <a:xfrm>
                <a:off x="3974271" y="2956513"/>
                <a:ext cx="7161367" cy="3901487"/>
                <a:chOff x="4157136" y="3446433"/>
                <a:chExt cx="5888738" cy="3312415"/>
              </a:xfrm>
            </p:grpSpPr>
            <p:pic>
              <p:nvPicPr>
                <p:cNvPr id="43" name="Imagem 42">
                  <a:extLst>
                    <a:ext uri="{FF2B5EF4-FFF2-40B4-BE49-F238E27FC236}">
                      <a16:creationId xmlns:a16="http://schemas.microsoft.com/office/drawing/2014/main" id="{F32D9323-C808-5084-B4B2-F9874269AD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157136" y="3446433"/>
                  <a:ext cx="5888738" cy="3312415"/>
                </a:xfrm>
                <a:prstGeom prst="rect">
                  <a:avLst/>
                </a:prstGeom>
              </p:spPr>
            </p:pic>
            <p:sp>
              <p:nvSpPr>
                <p:cNvPr id="44" name="Forma Livre 43">
                  <a:extLst>
                    <a:ext uri="{FF2B5EF4-FFF2-40B4-BE49-F238E27FC236}">
                      <a16:creationId xmlns:a16="http://schemas.microsoft.com/office/drawing/2014/main" id="{91F66156-28D6-563A-FE6F-F08970176A7E}"/>
                    </a:ext>
                  </a:extLst>
                </p:cNvPr>
                <p:cNvSpPr/>
                <p:nvPr/>
              </p:nvSpPr>
              <p:spPr>
                <a:xfrm>
                  <a:off x="4230021" y="6288066"/>
                  <a:ext cx="1613780" cy="448714"/>
                </a:xfrm>
                <a:custGeom>
                  <a:avLst/>
                  <a:gdLst>
                    <a:gd name="csX0" fmla="*/ 91458 w 1613780"/>
                    <a:gd name="csY0" fmla="*/ 0 h 448714"/>
                    <a:gd name="csX1" fmla="*/ 3776 w 1613780"/>
                    <a:gd name="csY1" fmla="*/ 300624 h 448714"/>
                    <a:gd name="csX2" fmla="*/ 53880 w 1613780"/>
                    <a:gd name="csY2" fmla="*/ 375781 h 448714"/>
                    <a:gd name="csX3" fmla="*/ 379557 w 1613780"/>
                    <a:gd name="csY3" fmla="*/ 413359 h 448714"/>
                    <a:gd name="csX4" fmla="*/ 1381639 w 1613780"/>
                    <a:gd name="csY4" fmla="*/ 425885 h 448714"/>
                    <a:gd name="csX5" fmla="*/ 1594582 w 1613780"/>
                    <a:gd name="csY5" fmla="*/ 87682 h 448714"/>
                    <a:gd name="csX6" fmla="*/ 1043437 w 1613780"/>
                    <a:gd name="csY6" fmla="*/ 50104 h 448714"/>
                    <a:gd name="csX7" fmla="*/ 404609 w 1613780"/>
                    <a:gd name="csY7" fmla="*/ 25052 h 448714"/>
                    <a:gd name="csX8" fmla="*/ 91458 w 1613780"/>
                    <a:gd name="csY8" fmla="*/ 0 h 44871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1613780" h="448714">
                      <a:moveTo>
                        <a:pt x="91458" y="0"/>
                      </a:moveTo>
                      <a:cubicBezTo>
                        <a:pt x="50748" y="118997"/>
                        <a:pt x="10039" y="237994"/>
                        <a:pt x="3776" y="300624"/>
                      </a:cubicBezTo>
                      <a:cubicBezTo>
                        <a:pt x="-2487" y="363254"/>
                        <a:pt x="-8750" y="356992"/>
                        <a:pt x="53880" y="375781"/>
                      </a:cubicBezTo>
                      <a:cubicBezTo>
                        <a:pt x="116510" y="394570"/>
                        <a:pt x="158264" y="405008"/>
                        <a:pt x="379557" y="413359"/>
                      </a:cubicBezTo>
                      <a:cubicBezTo>
                        <a:pt x="600850" y="421710"/>
                        <a:pt x="1179135" y="480164"/>
                        <a:pt x="1381639" y="425885"/>
                      </a:cubicBezTo>
                      <a:cubicBezTo>
                        <a:pt x="1584143" y="371606"/>
                        <a:pt x="1650949" y="150312"/>
                        <a:pt x="1594582" y="87682"/>
                      </a:cubicBezTo>
                      <a:cubicBezTo>
                        <a:pt x="1538215" y="25052"/>
                        <a:pt x="1241766" y="60542"/>
                        <a:pt x="1043437" y="50104"/>
                      </a:cubicBezTo>
                      <a:cubicBezTo>
                        <a:pt x="845108" y="39666"/>
                        <a:pt x="404609" y="25052"/>
                        <a:pt x="404609" y="25052"/>
                      </a:cubicBezTo>
                      <a:lnTo>
                        <a:pt x="91458" y="0"/>
                      </a:lnTo>
                      <a:close/>
                    </a:path>
                  </a:pathLst>
                </a:custGeom>
                <a:solidFill>
                  <a:srgbClr val="674936"/>
                </a:solidFill>
                <a:ln>
                  <a:solidFill>
                    <a:srgbClr val="674936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45" name="Forma Livre 44">
                  <a:extLst>
                    <a:ext uri="{FF2B5EF4-FFF2-40B4-BE49-F238E27FC236}">
                      <a16:creationId xmlns:a16="http://schemas.microsoft.com/office/drawing/2014/main" id="{55C1ED28-CC3B-0FEE-8183-02ACAC3E4066}"/>
                    </a:ext>
                  </a:extLst>
                </p:cNvPr>
                <p:cNvSpPr/>
                <p:nvPr/>
              </p:nvSpPr>
              <p:spPr>
                <a:xfrm>
                  <a:off x="9632422" y="6361916"/>
                  <a:ext cx="294222" cy="277792"/>
                </a:xfrm>
                <a:custGeom>
                  <a:avLst/>
                  <a:gdLst>
                    <a:gd name="csX0" fmla="*/ 75249 w 294222"/>
                    <a:gd name="csY0" fmla="*/ 13832 h 277792"/>
                    <a:gd name="csX1" fmla="*/ 93 w 294222"/>
                    <a:gd name="csY1" fmla="*/ 164144 h 277792"/>
                    <a:gd name="csX2" fmla="*/ 62723 w 294222"/>
                    <a:gd name="csY2" fmla="*/ 251826 h 277792"/>
                    <a:gd name="csX3" fmla="*/ 187983 w 294222"/>
                    <a:gd name="csY3" fmla="*/ 276879 h 277792"/>
                    <a:gd name="csX4" fmla="*/ 275666 w 294222"/>
                    <a:gd name="csY4" fmla="*/ 226774 h 277792"/>
                    <a:gd name="csX5" fmla="*/ 288192 w 294222"/>
                    <a:gd name="csY5" fmla="*/ 101514 h 277792"/>
                    <a:gd name="csX6" fmla="*/ 200510 w 294222"/>
                    <a:gd name="csY6" fmla="*/ 13832 h 277792"/>
                    <a:gd name="csX7" fmla="*/ 75249 w 294222"/>
                    <a:gd name="csY7" fmla="*/ 13832 h 27779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294222" h="277792">
                      <a:moveTo>
                        <a:pt x="75249" y="13832"/>
                      </a:moveTo>
                      <a:cubicBezTo>
                        <a:pt x="41846" y="38884"/>
                        <a:pt x="2181" y="124478"/>
                        <a:pt x="93" y="164144"/>
                      </a:cubicBezTo>
                      <a:cubicBezTo>
                        <a:pt x="-1995" y="203810"/>
                        <a:pt x="31408" y="233037"/>
                        <a:pt x="62723" y="251826"/>
                      </a:cubicBezTo>
                      <a:cubicBezTo>
                        <a:pt x="94038" y="270615"/>
                        <a:pt x="152493" y="281054"/>
                        <a:pt x="187983" y="276879"/>
                      </a:cubicBezTo>
                      <a:cubicBezTo>
                        <a:pt x="223473" y="272704"/>
                        <a:pt x="258965" y="256001"/>
                        <a:pt x="275666" y="226774"/>
                      </a:cubicBezTo>
                      <a:cubicBezTo>
                        <a:pt x="292367" y="197547"/>
                        <a:pt x="300718" y="137004"/>
                        <a:pt x="288192" y="101514"/>
                      </a:cubicBezTo>
                      <a:cubicBezTo>
                        <a:pt x="275666" y="66024"/>
                        <a:pt x="233913" y="24270"/>
                        <a:pt x="200510" y="13832"/>
                      </a:cubicBezTo>
                      <a:cubicBezTo>
                        <a:pt x="167107" y="3394"/>
                        <a:pt x="108652" y="-11220"/>
                        <a:pt x="75249" y="1383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</p:grpSp>
          <p:sp>
            <p:nvSpPr>
              <p:cNvPr id="47" name="Retângulo 46">
                <a:extLst>
                  <a:ext uri="{FF2B5EF4-FFF2-40B4-BE49-F238E27FC236}">
                    <a16:creationId xmlns:a16="http://schemas.microsoft.com/office/drawing/2014/main" id="{D4951DAF-6F1A-8E60-43B4-2340C98067C4}"/>
                  </a:ext>
                </a:extLst>
              </p:cNvPr>
              <p:cNvSpPr/>
              <p:nvPr/>
            </p:nvSpPr>
            <p:spPr>
              <a:xfrm>
                <a:off x="6208729" y="4533016"/>
                <a:ext cx="480170" cy="2400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48" name="Retângulo 47">
                <a:extLst>
                  <a:ext uri="{FF2B5EF4-FFF2-40B4-BE49-F238E27FC236}">
                    <a16:creationId xmlns:a16="http://schemas.microsoft.com/office/drawing/2014/main" id="{37500311-4B11-E603-61EA-2BFC3197736A}"/>
                  </a:ext>
                </a:extLst>
              </p:cNvPr>
              <p:cNvSpPr/>
              <p:nvPr/>
            </p:nvSpPr>
            <p:spPr>
              <a:xfrm>
                <a:off x="4407073" y="4599390"/>
                <a:ext cx="375781" cy="1737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2" name="Retângulo 51">
                <a:extLst>
                  <a:ext uri="{FF2B5EF4-FFF2-40B4-BE49-F238E27FC236}">
                    <a16:creationId xmlns:a16="http://schemas.microsoft.com/office/drawing/2014/main" id="{74B6666C-76E0-EC98-5298-3F4828DD5506}"/>
                  </a:ext>
                </a:extLst>
              </p:cNvPr>
              <p:cNvSpPr/>
              <p:nvPr/>
            </p:nvSpPr>
            <p:spPr>
              <a:xfrm>
                <a:off x="5795877" y="3178631"/>
                <a:ext cx="3335597" cy="32985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42" name="CaixaDeTexto 41">
                <a:extLst>
                  <a:ext uri="{FF2B5EF4-FFF2-40B4-BE49-F238E27FC236}">
                    <a16:creationId xmlns:a16="http://schemas.microsoft.com/office/drawing/2014/main" id="{ECF142EA-349F-D4F6-2137-669B7A7A58AB}"/>
                  </a:ext>
                </a:extLst>
              </p:cNvPr>
              <p:cNvSpPr txBox="1"/>
              <p:nvPr/>
            </p:nvSpPr>
            <p:spPr>
              <a:xfrm>
                <a:off x="5117123" y="2955245"/>
                <a:ext cx="4455384" cy="384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000" b="1" dirty="0">
                    <a:highlight>
                      <a:srgbClr val="C0C0C0"/>
                    </a:highlight>
                    <a:latin typeface="Arial" panose="020B0604020202020204" pitchFamily="34" charset="0"/>
                    <a:cs typeface="Arial" panose="020B0604020202020204" pitchFamily="34" charset="0"/>
                  </a:rPr>
                  <a:t>O Ciclo do Carbono</a:t>
                </a:r>
              </a:p>
            </p:txBody>
          </p:sp>
        </p:grpSp>
        <p:pic>
          <p:nvPicPr>
            <p:cNvPr id="51" name="Gráfico 50" descr="Selo 1 com preenchimento sólido">
              <a:extLst>
                <a:ext uri="{FF2B5EF4-FFF2-40B4-BE49-F238E27FC236}">
                  <a16:creationId xmlns:a16="http://schemas.microsoft.com/office/drawing/2014/main" id="{07A5269B-45E6-109A-54BF-49B9C7D4C1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188589" y="3597607"/>
              <a:ext cx="310290" cy="310290"/>
            </a:xfrm>
            <a:prstGeom prst="rect">
              <a:avLst/>
            </a:prstGeom>
          </p:spPr>
        </p:pic>
        <p:pic>
          <p:nvPicPr>
            <p:cNvPr id="55" name="Gráfico 54" descr="Crachá com preenchimento sólido">
              <a:extLst>
                <a:ext uri="{FF2B5EF4-FFF2-40B4-BE49-F238E27FC236}">
                  <a16:creationId xmlns:a16="http://schemas.microsoft.com/office/drawing/2014/main" id="{23FAE7AC-1ADF-5076-16E3-E7D488B55D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32353" y="3808484"/>
              <a:ext cx="329854" cy="329853"/>
            </a:xfrm>
            <a:prstGeom prst="rect">
              <a:avLst/>
            </a:prstGeom>
          </p:spPr>
        </p:pic>
        <p:pic>
          <p:nvPicPr>
            <p:cNvPr id="57" name="Gráfico 56" descr="Selo 3 com preenchimento sólido">
              <a:extLst>
                <a:ext uri="{FF2B5EF4-FFF2-40B4-BE49-F238E27FC236}">
                  <a16:creationId xmlns:a16="http://schemas.microsoft.com/office/drawing/2014/main" id="{AB49A9B9-6121-B3AF-54F8-CB3056BD0FD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484372" y="5288648"/>
              <a:ext cx="329853" cy="329853"/>
            </a:xfrm>
            <a:prstGeom prst="rect">
              <a:avLst/>
            </a:prstGeom>
          </p:spPr>
        </p:pic>
        <p:pic>
          <p:nvPicPr>
            <p:cNvPr id="58" name="Gráfico 57" descr="Selo 3 com preenchimento sólido">
              <a:extLst>
                <a:ext uri="{FF2B5EF4-FFF2-40B4-BE49-F238E27FC236}">
                  <a16:creationId xmlns:a16="http://schemas.microsoft.com/office/drawing/2014/main" id="{88E6C7D1-C939-4A65-B219-B19FE45160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716088" y="4827274"/>
              <a:ext cx="329853" cy="329853"/>
            </a:xfrm>
            <a:prstGeom prst="rect">
              <a:avLst/>
            </a:prstGeom>
          </p:spPr>
        </p:pic>
        <p:pic>
          <p:nvPicPr>
            <p:cNvPr id="61" name="Gráfico 60" descr="Selo 4 com preenchimento sólido">
              <a:extLst>
                <a:ext uri="{FF2B5EF4-FFF2-40B4-BE49-F238E27FC236}">
                  <a16:creationId xmlns:a16="http://schemas.microsoft.com/office/drawing/2014/main" id="{73B3E38A-6433-2A6C-CAEC-DCB93342D73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830779" y="5020223"/>
              <a:ext cx="398093" cy="398093"/>
            </a:xfrm>
            <a:prstGeom prst="rect">
              <a:avLst/>
            </a:prstGeom>
          </p:spPr>
        </p:pic>
        <p:sp>
          <p:nvSpPr>
            <p:cNvPr id="64" name="CaixaDeTexto 63">
              <a:extLst>
                <a:ext uri="{FF2B5EF4-FFF2-40B4-BE49-F238E27FC236}">
                  <a16:creationId xmlns:a16="http://schemas.microsoft.com/office/drawing/2014/main" id="{E7FBC463-3AF1-B6D2-B3E5-79870B47AD68}"/>
                </a:ext>
              </a:extLst>
            </p:cNvPr>
            <p:cNvSpPr txBox="1"/>
            <p:nvPr/>
          </p:nvSpPr>
          <p:spPr>
            <a:xfrm>
              <a:off x="4045942" y="4822116"/>
              <a:ext cx="14191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b="1" dirty="0"/>
                <a:t>Decomposição</a:t>
              </a:r>
            </a:p>
          </p:txBody>
        </p:sp>
        <p:pic>
          <p:nvPicPr>
            <p:cNvPr id="67" name="Gráfico 66" descr="Selo 5 com preenchimento sólido">
              <a:extLst>
                <a:ext uri="{FF2B5EF4-FFF2-40B4-BE49-F238E27FC236}">
                  <a16:creationId xmlns:a16="http://schemas.microsoft.com/office/drawing/2014/main" id="{3978A8CE-1F6E-B203-01D7-FC56C859976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182977" y="6496052"/>
              <a:ext cx="329854" cy="329854"/>
            </a:xfrm>
            <a:prstGeom prst="rect">
              <a:avLst/>
            </a:prstGeom>
          </p:spPr>
        </p:pic>
        <p:pic>
          <p:nvPicPr>
            <p:cNvPr id="69" name="Gráfico 68" descr="Selo 6 com preenchimento sólido">
              <a:extLst>
                <a:ext uri="{FF2B5EF4-FFF2-40B4-BE49-F238E27FC236}">
                  <a16:creationId xmlns:a16="http://schemas.microsoft.com/office/drawing/2014/main" id="{CFEB3217-26E8-51E4-BE83-8CA4C058A4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043188" y="3987367"/>
              <a:ext cx="371368" cy="371368"/>
            </a:xfrm>
            <a:prstGeom prst="rect">
              <a:avLst/>
            </a:prstGeom>
          </p:spPr>
        </p:pic>
      </p:grp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ED8916FD-D963-E605-9D6F-35FE8E8DC8A6}"/>
              </a:ext>
            </a:extLst>
          </p:cNvPr>
          <p:cNvSpPr txBox="1"/>
          <p:nvPr/>
        </p:nvSpPr>
        <p:spPr>
          <a:xfrm>
            <a:off x="153287" y="487097"/>
            <a:ext cx="4619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Ciclos Biogeoquímicos</a:t>
            </a:r>
          </a:p>
        </p:txBody>
      </p: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05E5F20F-76F6-F471-9FC4-50464A09DB66}"/>
              </a:ext>
            </a:extLst>
          </p:cNvPr>
          <p:cNvCxnSpPr>
            <a:cxnSpLocks/>
          </p:cNvCxnSpPr>
          <p:nvPr/>
        </p:nvCxnSpPr>
        <p:spPr>
          <a:xfrm>
            <a:off x="8651068" y="591358"/>
            <a:ext cx="43841" cy="21343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ector Reto 75">
            <a:extLst>
              <a:ext uri="{FF2B5EF4-FFF2-40B4-BE49-F238E27FC236}">
                <a16:creationId xmlns:a16="http://schemas.microsoft.com/office/drawing/2014/main" id="{C46EF5C5-E764-ADD7-73C8-CB9DCE573437}"/>
              </a:ext>
            </a:extLst>
          </p:cNvPr>
          <p:cNvCxnSpPr>
            <a:cxnSpLocks/>
          </p:cNvCxnSpPr>
          <p:nvPr/>
        </p:nvCxnSpPr>
        <p:spPr>
          <a:xfrm>
            <a:off x="10534388" y="577577"/>
            <a:ext cx="43841" cy="21343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84B0E872-FAFD-CEA5-A836-FB341D804D8C}"/>
              </a:ext>
            </a:extLst>
          </p:cNvPr>
          <p:cNvSpPr txBox="1"/>
          <p:nvPr/>
        </p:nvSpPr>
        <p:spPr>
          <a:xfrm>
            <a:off x="7291563" y="2731970"/>
            <a:ext cx="51534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Impacto Humano no Ciclo do Carbono</a:t>
            </a:r>
          </a:p>
        </p:txBody>
      </p:sp>
      <p:grpSp>
        <p:nvGrpSpPr>
          <p:cNvPr id="90" name="Agrupar 89">
            <a:extLst>
              <a:ext uri="{FF2B5EF4-FFF2-40B4-BE49-F238E27FC236}">
                <a16:creationId xmlns:a16="http://schemas.microsoft.com/office/drawing/2014/main" id="{C7FAB5FC-78A1-543D-1CDB-FFF975D0F0C5}"/>
              </a:ext>
            </a:extLst>
          </p:cNvPr>
          <p:cNvGrpSpPr/>
          <p:nvPr/>
        </p:nvGrpSpPr>
        <p:grpSpPr>
          <a:xfrm>
            <a:off x="10588386" y="3031013"/>
            <a:ext cx="1562654" cy="1962379"/>
            <a:chOff x="9015575" y="3198327"/>
            <a:chExt cx="1562654" cy="1962379"/>
          </a:xfrm>
        </p:grpSpPr>
        <p:pic>
          <p:nvPicPr>
            <p:cNvPr id="80" name="Imagem 79">
              <a:extLst>
                <a:ext uri="{FF2B5EF4-FFF2-40B4-BE49-F238E27FC236}">
                  <a16:creationId xmlns:a16="http://schemas.microsoft.com/office/drawing/2014/main" id="{BC70D9B1-B565-24A3-AD76-39DB63316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9175041" y="3198327"/>
              <a:ext cx="1144019" cy="1144019"/>
            </a:xfrm>
            <a:prstGeom prst="rect">
              <a:avLst/>
            </a:prstGeom>
          </p:spPr>
        </p:pic>
        <p:sp>
          <p:nvSpPr>
            <p:cNvPr id="83" name="CaixaDeTexto 82">
              <a:extLst>
                <a:ext uri="{FF2B5EF4-FFF2-40B4-BE49-F238E27FC236}">
                  <a16:creationId xmlns:a16="http://schemas.microsoft.com/office/drawing/2014/main" id="{1A000769-E1D9-DCE8-4D90-3A3F28485996}"/>
                </a:ext>
              </a:extLst>
            </p:cNvPr>
            <p:cNvSpPr txBox="1"/>
            <p:nvPr/>
          </p:nvSpPr>
          <p:spPr>
            <a:xfrm>
              <a:off x="9015575" y="4237376"/>
              <a:ext cx="15626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Queima de combustíveis fósseis</a:t>
              </a:r>
            </a:p>
          </p:txBody>
        </p:sp>
      </p:grpSp>
      <p:grpSp>
        <p:nvGrpSpPr>
          <p:cNvPr id="89" name="Agrupar 88">
            <a:extLst>
              <a:ext uri="{FF2B5EF4-FFF2-40B4-BE49-F238E27FC236}">
                <a16:creationId xmlns:a16="http://schemas.microsoft.com/office/drawing/2014/main" id="{9DC6F604-EAD3-D98E-EEDD-808661BE2B7E}"/>
              </a:ext>
            </a:extLst>
          </p:cNvPr>
          <p:cNvGrpSpPr/>
          <p:nvPr/>
        </p:nvGrpSpPr>
        <p:grpSpPr>
          <a:xfrm>
            <a:off x="7085372" y="3100126"/>
            <a:ext cx="1778328" cy="1394366"/>
            <a:chOff x="7130965" y="3239017"/>
            <a:chExt cx="1778328" cy="1394366"/>
          </a:xfrm>
        </p:grpSpPr>
        <p:pic>
          <p:nvPicPr>
            <p:cNvPr id="82" name="Imagem 81">
              <a:extLst>
                <a:ext uri="{FF2B5EF4-FFF2-40B4-BE49-F238E27FC236}">
                  <a16:creationId xmlns:a16="http://schemas.microsoft.com/office/drawing/2014/main" id="{1B4590B9-4B5F-62C4-ABB2-8B38DE255F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7438754" y="3239017"/>
              <a:ext cx="1080758" cy="1080758"/>
            </a:xfrm>
            <a:prstGeom prst="rect">
              <a:avLst/>
            </a:prstGeom>
          </p:spPr>
        </p:pic>
        <p:sp>
          <p:nvSpPr>
            <p:cNvPr id="84" name="CaixaDeTexto 83">
              <a:extLst>
                <a:ext uri="{FF2B5EF4-FFF2-40B4-BE49-F238E27FC236}">
                  <a16:creationId xmlns:a16="http://schemas.microsoft.com/office/drawing/2014/main" id="{D4057772-86DB-604E-A13D-3092A29B3197}"/>
                </a:ext>
              </a:extLst>
            </p:cNvPr>
            <p:cNvSpPr txBox="1"/>
            <p:nvPr/>
          </p:nvSpPr>
          <p:spPr>
            <a:xfrm>
              <a:off x="7130965" y="4264051"/>
              <a:ext cx="1778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Desmatamento</a:t>
              </a:r>
            </a:p>
          </p:txBody>
        </p:sp>
      </p:grpSp>
      <p:grpSp>
        <p:nvGrpSpPr>
          <p:cNvPr id="91" name="Agrupar 90">
            <a:extLst>
              <a:ext uri="{FF2B5EF4-FFF2-40B4-BE49-F238E27FC236}">
                <a16:creationId xmlns:a16="http://schemas.microsoft.com/office/drawing/2014/main" id="{CAEDC85B-3E81-A88F-69A7-B3734F527B4B}"/>
              </a:ext>
            </a:extLst>
          </p:cNvPr>
          <p:cNvGrpSpPr/>
          <p:nvPr/>
        </p:nvGrpSpPr>
        <p:grpSpPr>
          <a:xfrm>
            <a:off x="8686035" y="3611076"/>
            <a:ext cx="2047745" cy="1719214"/>
            <a:chOff x="10404243" y="3175756"/>
            <a:chExt cx="2047745" cy="1719214"/>
          </a:xfrm>
        </p:grpSpPr>
        <p:pic>
          <p:nvPicPr>
            <p:cNvPr id="81" name="Imagem 80">
              <a:extLst>
                <a:ext uri="{FF2B5EF4-FFF2-40B4-BE49-F238E27FC236}">
                  <a16:creationId xmlns:a16="http://schemas.microsoft.com/office/drawing/2014/main" id="{375B8F70-1F87-3681-A89C-1855C164F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0783832" y="3175756"/>
              <a:ext cx="1144019" cy="1144019"/>
            </a:xfrm>
            <a:prstGeom prst="rect">
              <a:avLst/>
            </a:prstGeom>
          </p:spPr>
        </p:pic>
        <p:sp>
          <p:nvSpPr>
            <p:cNvPr id="85" name="CaixaDeTexto 84">
              <a:extLst>
                <a:ext uri="{FF2B5EF4-FFF2-40B4-BE49-F238E27FC236}">
                  <a16:creationId xmlns:a16="http://schemas.microsoft.com/office/drawing/2014/main" id="{E87A9DC3-5007-9731-2D4C-5604345B879C}"/>
                </a:ext>
              </a:extLst>
            </p:cNvPr>
            <p:cNvSpPr txBox="1"/>
            <p:nvPr/>
          </p:nvSpPr>
          <p:spPr>
            <a:xfrm>
              <a:off x="10404243" y="4248639"/>
              <a:ext cx="20477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⬆️ o CO2 atmosférico</a:t>
              </a:r>
            </a:p>
          </p:txBody>
        </p:sp>
      </p:grpSp>
      <p:pic>
        <p:nvPicPr>
          <p:cNvPr id="86" name="Imagem 85">
            <a:extLst>
              <a:ext uri="{FF2B5EF4-FFF2-40B4-BE49-F238E27FC236}">
                <a16:creationId xmlns:a16="http://schemas.microsoft.com/office/drawing/2014/main" id="{73683160-93F1-E9BD-5CAE-02C4536C251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534388" y="5040432"/>
            <a:ext cx="1140619" cy="1140619"/>
          </a:xfrm>
          <a:prstGeom prst="rect">
            <a:avLst/>
          </a:prstGeom>
        </p:spPr>
      </p:pic>
      <p:grpSp>
        <p:nvGrpSpPr>
          <p:cNvPr id="94" name="Agrupar 93">
            <a:extLst>
              <a:ext uri="{FF2B5EF4-FFF2-40B4-BE49-F238E27FC236}">
                <a16:creationId xmlns:a16="http://schemas.microsoft.com/office/drawing/2014/main" id="{BC5DB851-3CDA-B2DC-FE23-F6A3D49FB4AB}"/>
              </a:ext>
            </a:extLst>
          </p:cNvPr>
          <p:cNvGrpSpPr/>
          <p:nvPr/>
        </p:nvGrpSpPr>
        <p:grpSpPr>
          <a:xfrm>
            <a:off x="6909856" y="5040432"/>
            <a:ext cx="2483956" cy="1864186"/>
            <a:chOff x="6882431" y="5323631"/>
            <a:chExt cx="2483956" cy="1864186"/>
          </a:xfrm>
        </p:grpSpPr>
        <p:pic>
          <p:nvPicPr>
            <p:cNvPr id="79" name="Imagem 78">
              <a:extLst>
                <a:ext uri="{FF2B5EF4-FFF2-40B4-BE49-F238E27FC236}">
                  <a16:creationId xmlns:a16="http://schemas.microsoft.com/office/drawing/2014/main" id="{74EDFAFC-EBE4-63D0-CE29-162E33E4D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7629335" y="5323631"/>
              <a:ext cx="1001784" cy="1001784"/>
            </a:xfrm>
            <a:prstGeom prst="rect">
              <a:avLst/>
            </a:prstGeom>
          </p:spPr>
        </p:pic>
        <p:sp>
          <p:nvSpPr>
            <p:cNvPr id="87" name="CaixaDeTexto 86">
              <a:extLst>
                <a:ext uri="{FF2B5EF4-FFF2-40B4-BE49-F238E27FC236}">
                  <a16:creationId xmlns:a16="http://schemas.microsoft.com/office/drawing/2014/main" id="{A44098C8-373B-04A4-8116-DD936E0E4741}"/>
                </a:ext>
              </a:extLst>
            </p:cNvPr>
            <p:cNvSpPr txBox="1"/>
            <p:nvPr/>
          </p:nvSpPr>
          <p:spPr>
            <a:xfrm>
              <a:off x="6882431" y="6264487"/>
              <a:ext cx="24839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dirty="0">
                  <a:latin typeface="Arial" panose="020B0604020202020204" pitchFamily="34" charset="0"/>
                  <a:cs typeface="Arial" panose="020B0604020202020204" pitchFamily="34" charset="0"/>
                </a:rPr>
                <a:t>⬆️ Efeito estufa e mudanças climáticas ...</a:t>
              </a:r>
            </a:p>
          </p:txBody>
        </p:sp>
      </p:grp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72373EBC-049B-01F3-A85A-E63CD3C15F41}"/>
              </a:ext>
            </a:extLst>
          </p:cNvPr>
          <p:cNvSpPr txBox="1"/>
          <p:nvPr/>
        </p:nvSpPr>
        <p:spPr>
          <a:xfrm>
            <a:off x="9822024" y="6212918"/>
            <a:ext cx="1778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⬆️ Acidificação dos oceanos...</a:t>
            </a:r>
          </a:p>
        </p:txBody>
      </p: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45CACE29-329A-8065-284A-CBCF0134034D}"/>
              </a:ext>
            </a:extLst>
          </p:cNvPr>
          <p:cNvSpPr txBox="1"/>
          <p:nvPr/>
        </p:nvSpPr>
        <p:spPr>
          <a:xfrm>
            <a:off x="8366965" y="3364282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Causa</a:t>
            </a:r>
          </a:p>
        </p:txBody>
      </p:sp>
      <p:pic>
        <p:nvPicPr>
          <p:cNvPr id="106" name="Gráfico 105" descr="Seta para Baixo com preenchimento sólido">
            <a:extLst>
              <a:ext uri="{FF2B5EF4-FFF2-40B4-BE49-F238E27FC236}">
                <a16:creationId xmlns:a16="http://schemas.microsoft.com/office/drawing/2014/main" id="{07E32A3D-F2B0-7AE2-4288-3DF9C9A63D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17684546">
            <a:off x="8432261" y="3492055"/>
            <a:ext cx="692677" cy="692677"/>
          </a:xfrm>
          <a:prstGeom prst="rect">
            <a:avLst/>
          </a:prstGeom>
        </p:spPr>
      </p:pic>
      <p:pic>
        <p:nvPicPr>
          <p:cNvPr id="107" name="Gráfico 106" descr="Seta para Baixo com preenchimento sólido">
            <a:extLst>
              <a:ext uri="{FF2B5EF4-FFF2-40B4-BE49-F238E27FC236}">
                <a16:creationId xmlns:a16="http://schemas.microsoft.com/office/drawing/2014/main" id="{5735CD76-3B76-0A23-35EC-DE484FCE48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3915454" flipH="1">
            <a:off x="10125488" y="3482167"/>
            <a:ext cx="692677" cy="692677"/>
          </a:xfrm>
          <a:prstGeom prst="rect">
            <a:avLst/>
          </a:prstGeom>
        </p:spPr>
      </p:pic>
      <p:pic>
        <p:nvPicPr>
          <p:cNvPr id="109" name="Gráfico 108" descr="Garfo na estrada com preenchimento sólido">
            <a:extLst>
              <a:ext uri="{FF2B5EF4-FFF2-40B4-BE49-F238E27FC236}">
                <a16:creationId xmlns:a16="http://schemas.microsoft.com/office/drawing/2014/main" id="{91DE087D-146E-48D4-36B3-E756C04553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 rot="10800000">
            <a:off x="9254184" y="5427635"/>
            <a:ext cx="914400" cy="914400"/>
          </a:xfrm>
          <a:prstGeom prst="rect">
            <a:avLst/>
          </a:prstGeom>
        </p:spPr>
      </p:pic>
      <p:sp>
        <p:nvSpPr>
          <p:cNvPr id="103" name="CaixaDeTexto 102">
            <a:extLst>
              <a:ext uri="{FF2B5EF4-FFF2-40B4-BE49-F238E27FC236}">
                <a16:creationId xmlns:a16="http://schemas.microsoft.com/office/drawing/2014/main" id="{66C2CCD8-A9E6-6527-E27E-3DBDD255F164}"/>
              </a:ext>
            </a:extLst>
          </p:cNvPr>
          <p:cNvSpPr txBox="1"/>
          <p:nvPr/>
        </p:nvSpPr>
        <p:spPr>
          <a:xfrm>
            <a:off x="8650794" y="5231177"/>
            <a:ext cx="2116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highlight>
                  <a:srgbClr val="FFFF00"/>
                </a:highlight>
              </a:rPr>
              <a:t>Consequências ambientais</a:t>
            </a:r>
          </a:p>
        </p:txBody>
      </p:sp>
      <p:sp>
        <p:nvSpPr>
          <p:cNvPr id="110" name="CaixaDeTexto 109">
            <a:extLst>
              <a:ext uri="{FF2B5EF4-FFF2-40B4-BE49-F238E27FC236}">
                <a16:creationId xmlns:a16="http://schemas.microsoft.com/office/drawing/2014/main" id="{2521F958-49F4-2273-23BA-50BC49A800AD}"/>
              </a:ext>
            </a:extLst>
          </p:cNvPr>
          <p:cNvSpPr txBox="1"/>
          <p:nvPr/>
        </p:nvSpPr>
        <p:spPr>
          <a:xfrm>
            <a:off x="10012325" y="3363692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Causa</a:t>
            </a: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7A4805FB-FC82-999C-F2D5-668825067965}"/>
              </a:ext>
            </a:extLst>
          </p:cNvPr>
          <p:cNvSpPr/>
          <p:nvPr/>
        </p:nvSpPr>
        <p:spPr>
          <a:xfrm>
            <a:off x="11455885" y="6128388"/>
            <a:ext cx="697439" cy="697439"/>
          </a:xfrm>
          <a:prstGeom prst="ellipse">
            <a:avLst/>
          </a:prstGeom>
          <a:blipFill dpi="0" rotWithShape="1"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B6B8EAB4-03E4-807A-197E-A2DCFE354C3F}"/>
              </a:ext>
            </a:extLst>
          </p:cNvPr>
          <p:cNvSpPr txBox="1"/>
          <p:nvPr/>
        </p:nvSpPr>
        <p:spPr>
          <a:xfrm>
            <a:off x="244132" y="4601425"/>
            <a:ext cx="739305" cy="2308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t-BR" sz="900" dirty="0"/>
              <a:t>Produtores</a:t>
            </a: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id="{B917E4B1-F64B-D41C-30E7-C04EFA46CB88}"/>
              </a:ext>
            </a:extLst>
          </p:cNvPr>
          <p:cNvSpPr txBox="1"/>
          <p:nvPr/>
        </p:nvSpPr>
        <p:spPr>
          <a:xfrm>
            <a:off x="5466444" y="408300"/>
            <a:ext cx="1449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Fotossíntese</a:t>
            </a:r>
          </a:p>
        </p:txBody>
      </p:sp>
      <p:sp>
        <p:nvSpPr>
          <p:cNvPr id="114" name="CaixaDeTexto 113">
            <a:extLst>
              <a:ext uri="{FF2B5EF4-FFF2-40B4-BE49-F238E27FC236}">
                <a16:creationId xmlns:a16="http://schemas.microsoft.com/office/drawing/2014/main" id="{DC74A321-CE04-E0BB-5CF1-943B58FFC3CF}"/>
              </a:ext>
            </a:extLst>
          </p:cNvPr>
          <p:cNvSpPr txBox="1"/>
          <p:nvPr/>
        </p:nvSpPr>
        <p:spPr>
          <a:xfrm>
            <a:off x="7230931" y="410848"/>
            <a:ext cx="12891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Respiração</a:t>
            </a: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64B8B33F-16CC-E501-D3A4-BC12FDFEABFB}"/>
              </a:ext>
            </a:extLst>
          </p:cNvPr>
          <p:cNvSpPr txBox="1"/>
          <p:nvPr/>
        </p:nvSpPr>
        <p:spPr>
          <a:xfrm>
            <a:off x="8775211" y="423098"/>
            <a:ext cx="1641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Decomposição</a:t>
            </a: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66A56EC7-7B14-A31F-D87D-9C53109F8315}"/>
              </a:ext>
            </a:extLst>
          </p:cNvPr>
          <p:cNvSpPr txBox="1"/>
          <p:nvPr/>
        </p:nvSpPr>
        <p:spPr>
          <a:xfrm>
            <a:off x="10629096" y="425733"/>
            <a:ext cx="1311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Combustão</a:t>
            </a:r>
          </a:p>
        </p:txBody>
      </p:sp>
      <p:pic>
        <p:nvPicPr>
          <p:cNvPr id="2" name="O_ciclo_biogeoquímico_do_carbono">
            <a:hlinkClick r:id="" action="ppaction://media"/>
            <a:extLst>
              <a:ext uri="{FF2B5EF4-FFF2-40B4-BE49-F238E27FC236}">
                <a16:creationId xmlns:a16="http://schemas.microsoft.com/office/drawing/2014/main" id="{06ACC448-6A69-3564-5FB2-FDAFB06B1A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4763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8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15000"/>
    </mc:Choice>
    <mc:Fallback xmlns="">
      <p:transition spd="slow" advClick="0" advTm="10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98722-538A-A281-1EB7-8420DC0E5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3BC3D82F-D685-BDF6-CC07-64BD59B6FF50}"/>
              </a:ext>
            </a:extLst>
          </p:cNvPr>
          <p:cNvGrpSpPr/>
          <p:nvPr/>
        </p:nvGrpSpPr>
        <p:grpSpPr>
          <a:xfrm>
            <a:off x="1286975" y="56270"/>
            <a:ext cx="9618050" cy="6745459"/>
            <a:chOff x="3714750" y="0"/>
            <a:chExt cx="4762500" cy="3340100"/>
          </a:xfrm>
        </p:grpSpPr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F56ADFFD-EC80-0B3F-27BA-4F63F9E76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14750" y="0"/>
              <a:ext cx="4762500" cy="2667000"/>
            </a:xfrm>
            <a:prstGeom prst="rect">
              <a:avLst/>
            </a:prstGeom>
          </p:spPr>
        </p:pic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49A1478C-EFA6-F54B-408E-0A7532FD2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14750" y="2667000"/>
              <a:ext cx="4762500" cy="673100"/>
            </a:xfrm>
            <a:prstGeom prst="rect">
              <a:avLst/>
            </a:prstGeom>
          </p:spPr>
        </p:pic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id="{59D1113E-1480-C647-2433-77D69850FB58}"/>
              </a:ext>
            </a:extLst>
          </p:cNvPr>
          <p:cNvSpPr/>
          <p:nvPr/>
        </p:nvSpPr>
        <p:spPr>
          <a:xfrm>
            <a:off x="1325491" y="0"/>
            <a:ext cx="688328" cy="397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Gráfico 5" descr="Alvo com preenchimento sólido">
            <a:extLst>
              <a:ext uri="{FF2B5EF4-FFF2-40B4-BE49-F238E27FC236}">
                <a16:creationId xmlns:a16="http://schemas.microsoft.com/office/drawing/2014/main" id="{7639B9FA-9932-F590-ED24-022DE096BA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9419" y="520765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6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F78F8CF-1C2A-D2BC-1D8E-AEDBC8300F98}"/>
              </a:ext>
            </a:extLst>
          </p:cNvPr>
          <p:cNvSpPr txBox="1"/>
          <p:nvPr/>
        </p:nvSpPr>
        <p:spPr>
          <a:xfrm>
            <a:off x="0" y="30162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highlight>
                  <a:srgbClr val="FF00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Do N₂ Atmosférico ao DNA e Proteínas: o Caminho Biológico do Nitrogênio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2BAA48F-EBCE-9558-C3BF-C656CAC01EBD}"/>
              </a:ext>
            </a:extLst>
          </p:cNvPr>
          <p:cNvSpPr txBox="1"/>
          <p:nvPr/>
        </p:nvSpPr>
        <p:spPr>
          <a:xfrm>
            <a:off x="0" y="377460"/>
            <a:ext cx="12191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Da fixação bacteriana à formação de proteínas (aminoácidos) e DNA (bases nitrogenadas) nos organismos vivos.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155E86A-596A-079E-1C5E-C783B0BBA916}"/>
              </a:ext>
            </a:extLst>
          </p:cNvPr>
          <p:cNvSpPr txBox="1"/>
          <p:nvPr/>
        </p:nvSpPr>
        <p:spPr>
          <a:xfrm>
            <a:off x="537040" y="1072565"/>
            <a:ext cx="25228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Circulação de elementos químicos entre os seres vivos e o ambiente físico.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6122BE6-1FAD-B344-52D8-0D0C45E65D46}"/>
              </a:ext>
            </a:extLst>
          </p:cNvPr>
          <p:cNvSpPr txBox="1"/>
          <p:nvPr/>
        </p:nvSpPr>
        <p:spPr>
          <a:xfrm>
            <a:off x="427161" y="764799"/>
            <a:ext cx="29424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highlight>
                  <a:srgbClr val="C0C0C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Ciclos Biogeoquímicos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1558887-D681-45CA-EF66-7659C0CE3A6D}"/>
              </a:ext>
            </a:extLst>
          </p:cNvPr>
          <p:cNvSpPr/>
          <p:nvPr/>
        </p:nvSpPr>
        <p:spPr>
          <a:xfrm>
            <a:off x="141843" y="2230751"/>
            <a:ext cx="3064820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89D0447-7806-D728-D2F8-0435FF37DBC0}"/>
              </a:ext>
            </a:extLst>
          </p:cNvPr>
          <p:cNvSpPr txBox="1"/>
          <p:nvPr/>
        </p:nvSpPr>
        <p:spPr>
          <a:xfrm>
            <a:off x="427161" y="2246813"/>
            <a:ext cx="12364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Energia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flui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D487BEE-9008-9EAD-3706-CAF8FD8EFB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25" t="24596" r="6829" b="26911"/>
          <a:stretch>
            <a:fillRect/>
          </a:stretch>
        </p:blipFill>
        <p:spPr>
          <a:xfrm>
            <a:off x="187286" y="2828566"/>
            <a:ext cx="835907" cy="488108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62951F02-4271-1B8C-7B70-884C1885271C}"/>
              </a:ext>
            </a:extLst>
          </p:cNvPr>
          <p:cNvSpPr txBox="1"/>
          <p:nvPr/>
        </p:nvSpPr>
        <p:spPr>
          <a:xfrm>
            <a:off x="1504579" y="2266992"/>
            <a:ext cx="18214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Matéria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circula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e é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reciclada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A1DE2A1B-B170-195A-906E-9FB857FBA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434" y="2633641"/>
            <a:ext cx="982771" cy="98277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DD13954-3710-771C-936A-BA49201D6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894" y="2526197"/>
            <a:ext cx="363411" cy="37639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5F54874-51FE-694B-DBD7-4C3758048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9756" y="1904729"/>
            <a:ext cx="809431" cy="809431"/>
          </a:xfrm>
          <a:prstGeom prst="rect">
            <a:avLst/>
          </a:prstGeom>
        </p:spPr>
      </p:pic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8D1BB9F0-C7BE-D58B-71CD-1C7F0245A842}"/>
              </a:ext>
            </a:extLst>
          </p:cNvPr>
          <p:cNvCxnSpPr>
            <a:cxnSpLocks/>
          </p:cNvCxnSpPr>
          <p:nvPr/>
        </p:nvCxnSpPr>
        <p:spPr>
          <a:xfrm>
            <a:off x="187286" y="3616412"/>
            <a:ext cx="276885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E8FC219-67A1-C57C-21D1-2B40FA6B8754}"/>
              </a:ext>
            </a:extLst>
          </p:cNvPr>
          <p:cNvSpPr txBox="1"/>
          <p:nvPr/>
        </p:nvSpPr>
        <p:spPr>
          <a:xfrm>
            <a:off x="63429" y="3684383"/>
            <a:ext cx="314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highlight>
                  <a:srgbClr val="C0C0C0"/>
                </a:highlight>
              </a:rPr>
              <a:t>Ciclo do Nitrogênio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6DCA3338-0581-9351-B20C-1E4F63FFFEB6}"/>
              </a:ext>
            </a:extLst>
          </p:cNvPr>
          <p:cNvSpPr txBox="1"/>
          <p:nvPr/>
        </p:nvSpPr>
        <p:spPr>
          <a:xfrm>
            <a:off x="-9583" y="3992696"/>
            <a:ext cx="361610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u="sng" dirty="0">
                <a:latin typeface="Arial" panose="020B0604020202020204" pitchFamily="34" charset="0"/>
                <a:cs typeface="Arial" panose="020B0604020202020204" pitchFamily="34" charset="0"/>
              </a:rPr>
              <a:t>Na agricultura</a:t>
            </a:r>
          </a:p>
          <a:p>
            <a:pPr marL="136525" indent="-136525">
              <a:buFont typeface="Wingdings" pitchFamily="2" charset="2"/>
              <a:buChar char="§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Inoculação de sementes</a:t>
            </a:r>
          </a:p>
          <a:p>
            <a:pPr marL="136525" indent="-136525">
              <a:buFont typeface="Wingdings" pitchFamily="2" charset="2"/>
              <a:buChar char="§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Rotação de culturas</a:t>
            </a:r>
          </a:p>
          <a:p>
            <a:pPr marL="136525" indent="-136525">
              <a:buFont typeface="Wingdings" pitchFamily="2" charset="2"/>
              <a:buChar char="§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Consórcio de culturas </a:t>
            </a:r>
          </a:p>
          <a:p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u="sng" dirty="0">
                <a:latin typeface="Arial" panose="020B0604020202020204" pitchFamily="34" charset="0"/>
                <a:cs typeface="Arial" panose="020B0604020202020204" pitchFamily="34" charset="0"/>
              </a:rPr>
              <a:t>Na eutrofização das águas</a:t>
            </a:r>
          </a:p>
          <a:p>
            <a:pPr marL="136525" indent="-136525">
              <a:buFont typeface="Wingdings" pitchFamily="2" charset="2"/>
              <a:buChar char="§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Floração de algas</a:t>
            </a:r>
          </a:p>
          <a:p>
            <a:pPr marL="136525" indent="-136525">
              <a:buFont typeface="Wingdings" pitchFamily="2" charset="2"/>
              <a:buChar char="§"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Explosão populacional de plantas aquáticas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F2B8A76-50BA-8075-313A-EB93BCE19CA2}"/>
              </a:ext>
            </a:extLst>
          </p:cNvPr>
          <p:cNvSpPr/>
          <p:nvPr/>
        </p:nvSpPr>
        <p:spPr>
          <a:xfrm>
            <a:off x="11207256" y="6073931"/>
            <a:ext cx="697439" cy="697439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/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8269AAE7-C837-3BD7-9F5F-37DE9F5A0707}"/>
              </a:ext>
            </a:extLst>
          </p:cNvPr>
          <p:cNvGrpSpPr/>
          <p:nvPr/>
        </p:nvGrpSpPr>
        <p:grpSpPr>
          <a:xfrm>
            <a:off x="3300648" y="725528"/>
            <a:ext cx="8899416" cy="6127179"/>
            <a:chOff x="3300648" y="725528"/>
            <a:chExt cx="8899416" cy="6127179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6DCE586B-8921-B15A-6BC8-B1DFD0F6A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6003" b="2696"/>
            <a:stretch>
              <a:fillRect/>
            </a:stretch>
          </p:blipFill>
          <p:spPr>
            <a:xfrm>
              <a:off x="3348110" y="1178198"/>
              <a:ext cx="8851954" cy="5674509"/>
            </a:xfrm>
            <a:prstGeom prst="rect">
              <a:avLst/>
            </a:prstGeom>
          </p:spPr>
        </p:pic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0183B66E-1CB1-3F51-7985-461030E942D9}"/>
                </a:ext>
              </a:extLst>
            </p:cNvPr>
            <p:cNvSpPr txBox="1"/>
            <p:nvPr/>
          </p:nvSpPr>
          <p:spPr>
            <a:xfrm>
              <a:off x="5182349" y="725528"/>
              <a:ext cx="43774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highlight>
                    <a:srgbClr val="C0C0C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O Ciclo do Nitrogênio</a:t>
              </a:r>
            </a:p>
          </p:txBody>
        </p:sp>
        <p:pic>
          <p:nvPicPr>
            <p:cNvPr id="20" name="Gráfico 19" descr="Selo 1 com preenchimento sólido">
              <a:extLst>
                <a:ext uri="{FF2B5EF4-FFF2-40B4-BE49-F238E27FC236}">
                  <a16:creationId xmlns:a16="http://schemas.microsoft.com/office/drawing/2014/main" id="{58AC1D75-5CCB-A89F-FE44-4FA784ACD2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40420" y="5652690"/>
              <a:ext cx="369333" cy="369333"/>
            </a:xfrm>
            <a:prstGeom prst="rect">
              <a:avLst/>
            </a:prstGeom>
          </p:spPr>
        </p:pic>
        <p:pic>
          <p:nvPicPr>
            <p:cNvPr id="22" name="Gráfico 21" descr="Crachá com preenchimento sólido">
              <a:extLst>
                <a:ext uri="{FF2B5EF4-FFF2-40B4-BE49-F238E27FC236}">
                  <a16:creationId xmlns:a16="http://schemas.microsoft.com/office/drawing/2014/main" id="{14351333-005E-B259-0689-129B0FF4167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381653" y="5613614"/>
              <a:ext cx="369333" cy="369333"/>
            </a:xfrm>
            <a:prstGeom prst="rect">
              <a:avLst/>
            </a:prstGeom>
          </p:spPr>
        </p:pic>
        <p:pic>
          <p:nvPicPr>
            <p:cNvPr id="24" name="Gráfico 23" descr="Selo 3 com preenchimento sólido">
              <a:extLst>
                <a:ext uri="{FF2B5EF4-FFF2-40B4-BE49-F238E27FC236}">
                  <a16:creationId xmlns:a16="http://schemas.microsoft.com/office/drawing/2014/main" id="{1120E173-269C-D5AC-CB77-52EF5B50B0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210793" y="4691933"/>
              <a:ext cx="369332" cy="369332"/>
            </a:xfrm>
            <a:prstGeom prst="rect">
              <a:avLst/>
            </a:prstGeom>
          </p:spPr>
        </p:pic>
        <p:pic>
          <p:nvPicPr>
            <p:cNvPr id="26" name="Gráfico 25" descr="Selo 4 com preenchimento sólido">
              <a:extLst>
                <a:ext uri="{FF2B5EF4-FFF2-40B4-BE49-F238E27FC236}">
                  <a16:creationId xmlns:a16="http://schemas.microsoft.com/office/drawing/2014/main" id="{DEF75397-B127-9397-9664-30AA7468A4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405899" y="4019331"/>
              <a:ext cx="369333" cy="369333"/>
            </a:xfrm>
            <a:prstGeom prst="rect">
              <a:avLst/>
            </a:prstGeom>
          </p:spPr>
        </p:pic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F72E3776-8DE1-D249-557C-B9D0313E9D1A}"/>
                </a:ext>
              </a:extLst>
            </p:cNvPr>
            <p:cNvSpPr txBox="1"/>
            <p:nvPr/>
          </p:nvSpPr>
          <p:spPr>
            <a:xfrm>
              <a:off x="6103933" y="5424698"/>
              <a:ext cx="548548" cy="338554"/>
            </a:xfrm>
            <a:prstGeom prst="rect">
              <a:avLst/>
            </a:prstGeom>
            <a:solidFill>
              <a:srgbClr val="FEED9D"/>
            </a:solidFill>
          </p:spPr>
          <p:txBody>
            <a:bodyPr wrap="none" rtlCol="0">
              <a:spAutoFit/>
            </a:bodyPr>
            <a:lstStyle/>
            <a:p>
              <a:r>
                <a:rPr lang="pt-BR" sz="1600" dirty="0"/>
                <a:t>NH</a:t>
              </a:r>
              <a:r>
                <a:rPr lang="pt-BR" sz="1600" baseline="-25000" dirty="0"/>
                <a:t>3</a:t>
              </a:r>
            </a:p>
          </p:txBody>
        </p:sp>
        <p:pic>
          <p:nvPicPr>
            <p:cNvPr id="30" name="Gráfico 29" descr="Selo 5 com preenchimento sólido">
              <a:extLst>
                <a:ext uri="{FF2B5EF4-FFF2-40B4-BE49-F238E27FC236}">
                  <a16:creationId xmlns:a16="http://schemas.microsoft.com/office/drawing/2014/main" id="{E4AFB744-9AB6-0A66-D9BB-BD24F13BCE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371094" y="2201897"/>
              <a:ext cx="369332" cy="369332"/>
            </a:xfrm>
            <a:prstGeom prst="rect">
              <a:avLst/>
            </a:prstGeom>
          </p:spPr>
        </p:pic>
        <p:pic>
          <p:nvPicPr>
            <p:cNvPr id="33" name="Gráfico 32" descr="Selo 6 com preenchimento sólido">
              <a:extLst>
                <a:ext uri="{FF2B5EF4-FFF2-40B4-BE49-F238E27FC236}">
                  <a16:creationId xmlns:a16="http://schemas.microsoft.com/office/drawing/2014/main" id="{B83A4396-DF25-8658-FAED-C74D6271D3B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294166" y="4050109"/>
              <a:ext cx="369332" cy="369332"/>
            </a:xfrm>
            <a:prstGeom prst="rect">
              <a:avLst/>
            </a:prstGeom>
          </p:spPr>
        </p:pic>
        <p:pic>
          <p:nvPicPr>
            <p:cNvPr id="35" name="Gráfico 34" descr="Selo 7 com preenchimento sólido">
              <a:extLst>
                <a:ext uri="{FF2B5EF4-FFF2-40B4-BE49-F238E27FC236}">
                  <a16:creationId xmlns:a16="http://schemas.microsoft.com/office/drawing/2014/main" id="{407855ED-E53E-8AFD-B359-DEAC8FCC87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0912184" y="2981083"/>
              <a:ext cx="369332" cy="369332"/>
            </a:xfrm>
            <a:prstGeom prst="rect">
              <a:avLst/>
            </a:prstGeom>
          </p:spPr>
        </p:pic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B40DBCDA-70FC-A482-A470-83E7540B6D82}"/>
                </a:ext>
              </a:extLst>
            </p:cNvPr>
            <p:cNvSpPr txBox="1"/>
            <p:nvPr/>
          </p:nvSpPr>
          <p:spPr>
            <a:xfrm>
              <a:off x="8934680" y="6348662"/>
              <a:ext cx="13837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b="1" dirty="0"/>
                <a:t>Nitrificação </a:t>
              </a:r>
              <a:r>
                <a:rPr lang="pt-BR" sz="1600" b="1" dirty="0" err="1"/>
                <a:t>I</a:t>
              </a:r>
              <a:endParaRPr lang="pt-BR" sz="1600" b="1" dirty="0"/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E101857E-246D-B5AD-24EE-1173997D9DA0}"/>
                </a:ext>
              </a:extLst>
            </p:cNvPr>
            <p:cNvSpPr txBox="1"/>
            <p:nvPr/>
          </p:nvSpPr>
          <p:spPr>
            <a:xfrm>
              <a:off x="9897944" y="5763252"/>
              <a:ext cx="1444370" cy="338554"/>
            </a:xfrm>
            <a:prstGeom prst="rect">
              <a:avLst/>
            </a:prstGeom>
            <a:solidFill>
              <a:srgbClr val="E9D3BB"/>
            </a:solidFill>
            <a:ln>
              <a:solidFill>
                <a:srgbClr val="E9D3BB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t-BR" sz="1600" b="1" dirty="0"/>
                <a:t>Nitrificação II</a:t>
              </a:r>
            </a:p>
          </p:txBody>
        </p:sp>
        <p:sp>
          <p:nvSpPr>
            <p:cNvPr id="41" name="CaixaDeTexto 40">
              <a:extLst>
                <a:ext uri="{FF2B5EF4-FFF2-40B4-BE49-F238E27FC236}">
                  <a16:creationId xmlns:a16="http://schemas.microsoft.com/office/drawing/2014/main" id="{6E0848B0-82CC-24C2-E318-C5DEB1190933}"/>
                </a:ext>
              </a:extLst>
            </p:cNvPr>
            <p:cNvSpPr txBox="1"/>
            <p:nvPr/>
          </p:nvSpPr>
          <p:spPr>
            <a:xfrm>
              <a:off x="4827999" y="6165441"/>
              <a:ext cx="9030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b="1" dirty="0"/>
                <a:t>Fixação</a:t>
              </a:r>
            </a:p>
          </p:txBody>
        </p:sp>
        <p:sp>
          <p:nvSpPr>
            <p:cNvPr id="45" name="CaixaDeTexto 44">
              <a:extLst>
                <a:ext uri="{FF2B5EF4-FFF2-40B4-BE49-F238E27FC236}">
                  <a16:creationId xmlns:a16="http://schemas.microsoft.com/office/drawing/2014/main" id="{0FD0AE86-07F0-C817-FC3A-60B0BA7ECCB3}"/>
                </a:ext>
              </a:extLst>
            </p:cNvPr>
            <p:cNvSpPr txBox="1"/>
            <p:nvPr/>
          </p:nvSpPr>
          <p:spPr>
            <a:xfrm>
              <a:off x="3300648" y="6268763"/>
              <a:ext cx="13676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dirty="0"/>
                <a:t>Cianobactérias</a:t>
              </a:r>
            </a:p>
          </p:txBody>
        </p:sp>
        <p:sp>
          <p:nvSpPr>
            <p:cNvPr id="46" name="CaixaDeTexto 45">
              <a:extLst>
                <a:ext uri="{FF2B5EF4-FFF2-40B4-BE49-F238E27FC236}">
                  <a16:creationId xmlns:a16="http://schemas.microsoft.com/office/drawing/2014/main" id="{F4C4D88F-855C-52FB-0AD1-329F4DF48D8D}"/>
                </a:ext>
              </a:extLst>
            </p:cNvPr>
            <p:cNvSpPr txBox="1"/>
            <p:nvPr/>
          </p:nvSpPr>
          <p:spPr>
            <a:xfrm>
              <a:off x="4981067" y="3792279"/>
              <a:ext cx="10102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i="1" dirty="0" err="1">
                  <a:solidFill>
                    <a:schemeClr val="bg1"/>
                  </a:solidFill>
                </a:rPr>
                <a:t>Rhizobium</a:t>
              </a:r>
              <a:endParaRPr lang="pt-BR" sz="1400" i="1" dirty="0">
                <a:solidFill>
                  <a:schemeClr val="bg1"/>
                </a:solidFill>
              </a:endParaRPr>
            </a:p>
          </p:txBody>
        </p:sp>
        <p:sp>
          <p:nvSpPr>
            <p:cNvPr id="47" name="Forma Livre 46">
              <a:extLst>
                <a:ext uri="{FF2B5EF4-FFF2-40B4-BE49-F238E27FC236}">
                  <a16:creationId xmlns:a16="http://schemas.microsoft.com/office/drawing/2014/main" id="{2C65FD9D-47E5-F7DF-728A-7AD3D9D0579A}"/>
                </a:ext>
              </a:extLst>
            </p:cNvPr>
            <p:cNvSpPr/>
            <p:nvPr/>
          </p:nvSpPr>
          <p:spPr>
            <a:xfrm>
              <a:off x="10280750" y="6357867"/>
              <a:ext cx="352466" cy="180052"/>
            </a:xfrm>
            <a:custGeom>
              <a:avLst/>
              <a:gdLst>
                <a:gd name="csX0" fmla="*/ 20021 w 352466"/>
                <a:gd name="csY0" fmla="*/ 9882 h 180052"/>
                <a:gd name="csX1" fmla="*/ 20021 w 352466"/>
                <a:gd name="csY1" fmla="*/ 164119 h 180052"/>
                <a:gd name="csX2" fmla="*/ 163240 w 352466"/>
                <a:gd name="csY2" fmla="*/ 175135 h 180052"/>
                <a:gd name="csX3" fmla="*/ 284426 w 352466"/>
                <a:gd name="csY3" fmla="*/ 164119 h 180052"/>
                <a:gd name="csX4" fmla="*/ 339510 w 352466"/>
                <a:gd name="csY4" fmla="*/ 153102 h 180052"/>
                <a:gd name="csX5" fmla="*/ 339510 w 352466"/>
                <a:gd name="csY5" fmla="*/ 53950 h 180052"/>
                <a:gd name="csX6" fmla="*/ 196291 w 352466"/>
                <a:gd name="csY6" fmla="*/ 20899 h 180052"/>
                <a:gd name="csX7" fmla="*/ 20021 w 352466"/>
                <a:gd name="csY7" fmla="*/ 9882 h 180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52466" h="180052">
                  <a:moveTo>
                    <a:pt x="20021" y="9882"/>
                  </a:moveTo>
                  <a:cubicBezTo>
                    <a:pt x="-9357" y="33752"/>
                    <a:pt x="-3849" y="136577"/>
                    <a:pt x="20021" y="164119"/>
                  </a:cubicBezTo>
                  <a:cubicBezTo>
                    <a:pt x="43891" y="191661"/>
                    <a:pt x="119173" y="175135"/>
                    <a:pt x="163240" y="175135"/>
                  </a:cubicBezTo>
                  <a:cubicBezTo>
                    <a:pt x="207307" y="175135"/>
                    <a:pt x="284426" y="164119"/>
                    <a:pt x="284426" y="164119"/>
                  </a:cubicBezTo>
                  <a:cubicBezTo>
                    <a:pt x="313804" y="160447"/>
                    <a:pt x="330329" y="171463"/>
                    <a:pt x="339510" y="153102"/>
                  </a:cubicBezTo>
                  <a:cubicBezTo>
                    <a:pt x="348691" y="134741"/>
                    <a:pt x="363380" y="75984"/>
                    <a:pt x="339510" y="53950"/>
                  </a:cubicBezTo>
                  <a:cubicBezTo>
                    <a:pt x="315640" y="31916"/>
                    <a:pt x="244031" y="30080"/>
                    <a:pt x="196291" y="20899"/>
                  </a:cubicBezTo>
                  <a:cubicBezTo>
                    <a:pt x="148551" y="11718"/>
                    <a:pt x="49399" y="-13988"/>
                    <a:pt x="20021" y="9882"/>
                  </a:cubicBezTo>
                  <a:close/>
                </a:path>
              </a:pathLst>
            </a:custGeom>
            <a:solidFill>
              <a:srgbClr val="F6EEE7"/>
            </a:solidFill>
            <a:ln>
              <a:solidFill>
                <a:srgbClr val="F6EEE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0" name="Retângulo 49">
            <a:extLst>
              <a:ext uri="{FF2B5EF4-FFF2-40B4-BE49-F238E27FC236}">
                <a16:creationId xmlns:a16="http://schemas.microsoft.com/office/drawing/2014/main" id="{2B239069-FCE4-EC9A-C3C0-A5A8821970B5}"/>
              </a:ext>
            </a:extLst>
          </p:cNvPr>
          <p:cNvSpPr/>
          <p:nvPr/>
        </p:nvSpPr>
        <p:spPr>
          <a:xfrm>
            <a:off x="7965195" y="6634114"/>
            <a:ext cx="969485" cy="223886"/>
          </a:xfrm>
          <a:prstGeom prst="rect">
            <a:avLst/>
          </a:prstGeom>
          <a:solidFill>
            <a:srgbClr val="F6EEE7"/>
          </a:solidFill>
          <a:ln>
            <a:solidFill>
              <a:srgbClr val="F6EE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6" name="Retângulo 115">
            <a:extLst>
              <a:ext uri="{FF2B5EF4-FFF2-40B4-BE49-F238E27FC236}">
                <a16:creationId xmlns:a16="http://schemas.microsoft.com/office/drawing/2014/main" id="{5D147BEF-63C3-8438-3293-2E55343D42CD}"/>
              </a:ext>
            </a:extLst>
          </p:cNvPr>
          <p:cNvSpPr/>
          <p:nvPr/>
        </p:nvSpPr>
        <p:spPr>
          <a:xfrm>
            <a:off x="10912184" y="6357867"/>
            <a:ext cx="11752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000000"/>
                </a:highlight>
                <a:cs typeface="Arial" panose="020B0604020202020204" pitchFamily="34" charset="0"/>
              </a:rPr>
              <a:t>Prof. Marco Nunes</a:t>
            </a:r>
            <a:endParaRPr lang="pt-BR" sz="14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8873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32000"/>
    </mc:Choice>
    <mc:Fallback xmlns="">
      <p:transition spd="slow" advClick="0" advTm="73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42A67-D56A-266F-0882-0CCC2AB1A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C12893E-9209-8CDF-BCA1-50376441E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185" y="0"/>
            <a:ext cx="8837629" cy="6858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F274879F-4F41-FC2C-249E-B26D13801109}"/>
              </a:ext>
            </a:extLst>
          </p:cNvPr>
          <p:cNvSpPr/>
          <p:nvPr/>
        </p:nvSpPr>
        <p:spPr>
          <a:xfrm>
            <a:off x="1677185" y="0"/>
            <a:ext cx="688328" cy="397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3" descr="Alvo com preenchimento sólido">
            <a:extLst>
              <a:ext uri="{FF2B5EF4-FFF2-40B4-BE49-F238E27FC236}">
                <a16:creationId xmlns:a16="http://schemas.microsoft.com/office/drawing/2014/main" id="{67F4E2FD-A99E-FCFA-472F-1B9E27E895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51113" y="614406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4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843</Words>
  <Application>Microsoft Macintosh PowerPoint</Application>
  <PresentationFormat>Widescreen</PresentationFormat>
  <Paragraphs>152</Paragraphs>
  <Slides>9</Slides>
  <Notes>2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 Antonio Nunes</dc:creator>
  <cp:lastModifiedBy>Marco Antonio Nunes</cp:lastModifiedBy>
  <cp:revision>2</cp:revision>
  <dcterms:created xsi:type="dcterms:W3CDTF">2026-04-24T17:18:48Z</dcterms:created>
  <dcterms:modified xsi:type="dcterms:W3CDTF">2026-08-24T13:45:02Z</dcterms:modified>
</cp:coreProperties>
</file>